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89" r:id="rId5"/>
    <p:sldId id="290" r:id="rId6"/>
    <p:sldId id="291" r:id="rId7"/>
    <p:sldId id="314" r:id="rId8"/>
    <p:sldId id="317" r:id="rId9"/>
    <p:sldId id="322" r:id="rId10"/>
    <p:sldId id="323" r:id="rId11"/>
    <p:sldId id="313" r:id="rId12"/>
    <p:sldId id="316" r:id="rId13"/>
    <p:sldId id="312" r:id="rId14"/>
    <p:sldId id="320" r:id="rId15"/>
    <p:sldId id="303" r:id="rId16"/>
    <p:sldId id="324" r:id="rId17"/>
    <p:sldId id="297" r:id="rId18"/>
    <p:sldId id="298" r:id="rId19"/>
    <p:sldId id="306" r:id="rId20"/>
    <p:sldId id="308" r:id="rId21"/>
    <p:sldId id="318" r:id="rId22"/>
    <p:sldId id="300" r:id="rId23"/>
    <p:sldId id="299" r:id="rId24"/>
    <p:sldId id="321" r:id="rId25"/>
    <p:sldId id="315" r:id="rId26"/>
    <p:sldId id="309" r:id="rId27"/>
    <p:sldId id="301" r:id="rId28"/>
    <p:sldId id="304" r:id="rId29"/>
  </p:sldIdLst>
  <p:sldSz cx="9144000" cy="6858000" type="screen4x3"/>
  <p:notesSz cx="6781800" cy="99187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2616"/>
    <a:srgbClr val="FFFFFF"/>
    <a:srgbClr val="A5D028"/>
    <a:srgbClr val="31B6FD"/>
    <a:srgbClr val="310589"/>
    <a:srgbClr val="8B0D03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5000" autoAdjust="0"/>
  </p:normalViewPr>
  <p:slideViewPr>
    <p:cSldViewPr>
      <p:cViewPr varScale="1">
        <p:scale>
          <a:sx n="121" d="100"/>
          <a:sy n="121" d="100"/>
        </p:scale>
        <p:origin x="6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F48986-BC3C-4BD4-9521-2B4C0C9BA4D6}" type="datetimeFigureOut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76FFBE-19D9-4C95-83BF-AA91A12A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E7C1-0C80-4230-8B9D-495F7C1989D2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87F80-D514-4347-8A80-E4F70A13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1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28 Mass</a:t>
            </a:r>
            <a:r>
              <a:rPr lang="en-US" altLang="zh-TW" baseline="0" dirty="0" smtClean="0"/>
              <a:t> check-in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7F80-D514-4347-8A80-E4F70A1399A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8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A2616"/>
                </a:solidFill>
              </a:rPr>
              <a:t>1030 </a:t>
            </a:r>
            <a:r>
              <a:rPr lang="zh-TW" altLang="en-US" b="1" dirty="0" smtClean="0">
                <a:solidFill>
                  <a:srgbClr val="FA2616"/>
                </a:solidFill>
              </a:rPr>
              <a:t>前</a:t>
            </a:r>
            <a:r>
              <a:rPr lang="en-US" altLang="zh-TW" b="1" dirty="0" smtClean="0">
                <a:solidFill>
                  <a:srgbClr val="FA2616"/>
                </a:solidFill>
              </a:rPr>
              <a:t>firm </a:t>
            </a:r>
            <a:r>
              <a:rPr lang="zh-TW" altLang="en-US" b="1" dirty="0" smtClean="0">
                <a:solidFill>
                  <a:srgbClr val="FA2616"/>
                </a:solidFill>
              </a:rPr>
              <a:t>到</a:t>
            </a:r>
            <a:r>
              <a:rPr lang="en-US" altLang="zh-TW" b="1" dirty="0" smtClean="0">
                <a:solidFill>
                  <a:srgbClr val="FA2616"/>
                </a:solidFill>
              </a:rPr>
              <a:t>hall charges</a:t>
            </a:r>
            <a:endParaRPr lang="en-GB" b="1" dirty="0">
              <a:solidFill>
                <a:srgbClr val="FA2616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7F80-D514-4347-8A80-E4F70A1399A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6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PAO E-Board Sam 23586309</a:t>
            </a:r>
            <a:endParaRPr lang="en-GB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7F80-D514-4347-8A80-E4F70A1399A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2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E2C3-296C-4A9D-9481-BE8019CD5968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95772-6CBD-4353-87BC-2BFF49A453E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405C9-4260-44EE-A059-B3213F218935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7EF99-FFE1-411C-83CD-A16D8E35F1F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74A13-2042-47CE-A097-F362ACD2574B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C7713-5F3D-49C0-9D55-BBEDB095E58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BF6-19C3-44C6-841D-7FE2C497EE4E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66CA2-29D9-4F8F-9D54-2BABE41D835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5E22C-80DD-4944-84B6-F17490EDCB77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FFB0-7078-4951-9626-10A0414ACB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5F647-ACA0-4992-951D-0957872B2960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674F2-69F8-4BD7-B9DE-330F8CC622A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0CE04-FB13-45F1-8EBD-279268C1B848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72D7A-984E-433E-84A1-04E63688FC8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E0543-7F15-4697-A351-8EE7D7E384D8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3E033-80D6-4728-BFF1-1EDB90D4788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2B651-785B-4FBE-9440-18CDA06431FB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572BE-45A5-4197-92A9-69A0A9FED50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8B5B8-2D4A-4D02-9FAF-96E17A72EE69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8974-6EB4-4859-8BD9-AC840213939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18EAC-5DEC-4E59-8673-A9C33B9734EB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3E061-8161-4048-BCC8-F5F87006E59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477C5A-A193-4151-AD0E-23755DC62C81}" type="datetimeFigureOut">
              <a:rPr lang="zh-TW" altLang="en-US" smtClean="0"/>
              <a:pPr>
                <a:defRPr/>
              </a:pPr>
              <a:t>2015/6/9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B7F3B7-C871-4797-B3AD-D1C4058A688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u.ust.hk/OACFiles.html" TargetMode="External"/><Relationship Id="rId2" Type="http://schemas.openxmlformats.org/officeDocument/2006/relationships/hyperlink" Target="mailto:su_union@ust.h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board@ust.h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ao.ust.hk/studentlife/insurance_for_nonHKUST_persons_involved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 </a:t>
            </a:r>
            <a:r>
              <a:rPr lang="en-US" altLang="zh-HK" dirty="0" smtClean="0"/>
              <a:t>Affiliated </a:t>
            </a:r>
            <a:r>
              <a:rPr lang="en-US" altLang="zh-HK" dirty="0"/>
              <a:t>Societies Meeting HKUST Students’ Union </a:t>
            </a:r>
            <a:r>
              <a:rPr lang="en-US" altLang="zh-HK" dirty="0" smtClean="0"/>
              <a:t>2015-2016</a:t>
            </a:r>
            <a:endParaRPr lang="zh-HK" altLang="en-US" dirty="0"/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ropbox\OAC\IMAG2435.jpg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brightnessContrast bright="33000" contras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824" b="24257"/>
          <a:stretch/>
        </p:blipFill>
        <p:spPr bwMode="auto">
          <a:xfrm>
            <a:off x="861110" y="324244"/>
            <a:ext cx="5655106" cy="612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 rot="5400000">
            <a:off x="7575663" y="1696575"/>
            <a:ext cx="401383" cy="961848"/>
          </a:xfrm>
          <a:prstGeom prst="rect">
            <a:avLst/>
          </a:prstGeom>
          <a:solidFill>
            <a:srgbClr val="31B6F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006206" y="2430674"/>
            <a:ext cx="154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en-US" altLang="zh-HK" dirty="0" smtClean="0">
                <a:solidFill>
                  <a:schemeClr val="tx2"/>
                </a:solidFill>
                <a:latin typeface="Candara"/>
                <a:ea typeface="新細明體" pitchFamily="18" charset="-120"/>
              </a:rPr>
              <a:t>Counter Area</a:t>
            </a:r>
            <a:endParaRPr lang="zh-HK" altLang="en-US" dirty="0">
              <a:solidFill>
                <a:schemeClr val="tx2"/>
              </a:solidFill>
              <a:latin typeface="Candara"/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-36512" y="6453336"/>
            <a:ext cx="9180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en-US" altLang="zh-HK" sz="2000" dirty="0" smtClean="0">
                <a:solidFill>
                  <a:srgbClr val="7030A0"/>
                </a:solidFill>
                <a:latin typeface="Candara"/>
                <a:ea typeface="新細明體" pitchFamily="18" charset="-120"/>
              </a:rPr>
              <a:t>Alternative: </a:t>
            </a:r>
            <a:r>
              <a:rPr lang="en-US" altLang="zh-HK" sz="2000" dirty="0" smtClean="0">
                <a:solidFill>
                  <a:srgbClr val="6600CC"/>
                </a:solidFill>
                <a:latin typeface="Candara"/>
                <a:ea typeface="新細明體" pitchFamily="18" charset="-120"/>
              </a:rPr>
              <a:t>Floor Plan (2) for 12 August 2015 @ Sports Hall (not confirmed) </a:t>
            </a:r>
            <a:endParaRPr lang="zh-HK" altLang="en-US" sz="2000" dirty="0">
              <a:solidFill>
                <a:srgbClr val="FFFFFF"/>
              </a:solidFill>
              <a:latin typeface="Candara"/>
              <a:ea typeface="新細明體" pitchFamily="18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1797801" y="484048"/>
            <a:ext cx="3731481" cy="5393225"/>
            <a:chOff x="1764275" y="484048"/>
            <a:chExt cx="3731481" cy="5393225"/>
          </a:xfrm>
        </p:grpSpPr>
        <p:grpSp>
          <p:nvGrpSpPr>
            <p:cNvPr id="3" name="群組 2"/>
            <p:cNvGrpSpPr/>
            <p:nvPr/>
          </p:nvGrpSpPr>
          <p:grpSpPr>
            <a:xfrm>
              <a:off x="1764275" y="484048"/>
              <a:ext cx="3731481" cy="5393224"/>
              <a:chOff x="2555776" y="288032"/>
              <a:chExt cx="4032448" cy="5805264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555776" y="288032"/>
                <a:ext cx="432049" cy="5805264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6156176" y="288032"/>
                <a:ext cx="432048" cy="5805264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 rot="5400000">
                <a:off x="4355976" y="-1080120"/>
                <a:ext cx="432048" cy="3168352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3419872" y="1196752"/>
                <a:ext cx="792088" cy="3168352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788024" y="1196752"/>
                <a:ext cx="792088" cy="3168352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5420438" y="5357558"/>
                <a:ext cx="432048" cy="1039427"/>
              </a:xfrm>
              <a:prstGeom prst="rect">
                <a:avLst/>
              </a:prstGeom>
              <a:solidFill>
                <a:srgbClr val="31B6FD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 rot="5400000">
              <a:off x="2346527" y="5293439"/>
              <a:ext cx="401383" cy="766285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6012160" y="5241394"/>
            <a:ext cx="3001462" cy="70788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en-US" altLang="zh-HK" sz="2000" b="1" dirty="0" smtClean="0">
                <a:solidFill>
                  <a:srgbClr val="7030A0"/>
                </a:solidFill>
                <a:latin typeface="Candara"/>
                <a:ea typeface="新細明體" pitchFamily="18" charset="-120"/>
              </a:rPr>
              <a:t>School Welcoming Booth </a:t>
            </a:r>
          </a:p>
          <a:p>
            <a:pPr lvl="0" algn="ctr" fontAlgn="auto">
              <a:spcAft>
                <a:spcPts val="0"/>
              </a:spcAft>
            </a:pPr>
            <a:r>
              <a:rPr lang="en-US" altLang="zh-HK" sz="2000" b="1" dirty="0" smtClean="0">
                <a:solidFill>
                  <a:srgbClr val="7030A0"/>
                </a:solidFill>
                <a:latin typeface="Candara"/>
                <a:ea typeface="新細明體" pitchFamily="18" charset="-120"/>
              </a:rPr>
              <a:t>@ </a:t>
            </a:r>
            <a:r>
              <a:rPr lang="en-US" altLang="zh-HK" sz="2000" b="1" dirty="0" smtClean="0">
                <a:solidFill>
                  <a:srgbClr val="FA2616"/>
                </a:solidFill>
                <a:latin typeface="Candara"/>
                <a:ea typeface="新細明體" pitchFamily="18" charset="-120"/>
              </a:rPr>
              <a:t>Student Lounge</a:t>
            </a:r>
            <a:endParaRPr lang="zh-HK" altLang="en-US" sz="2000" b="1" dirty="0">
              <a:solidFill>
                <a:srgbClr val="FA2616"/>
              </a:solidFill>
              <a:latin typeface="Candara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10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內容版面配置區 1"/>
          <p:cNvSpPr>
            <a:spLocks noGrp="1"/>
          </p:cNvSpPr>
          <p:nvPr>
            <p:ph idx="4294967295"/>
          </p:nvPr>
        </p:nvSpPr>
        <p:spPr>
          <a:xfrm>
            <a:off x="539552" y="2060848"/>
            <a:ext cx="7848600" cy="4653136"/>
          </a:xfrm>
        </p:spPr>
        <p:txBody>
          <a:bodyPr>
            <a:normAutofit/>
          </a:bodyPr>
          <a:lstStyle/>
          <a:p>
            <a:pPr eaLnBrk="1" hangingPunct="1">
              <a:buFont typeface="Symbol" pitchFamily="18" charset="2"/>
              <a:buNone/>
            </a:pPr>
            <a:r>
              <a:rPr lang="en-US" altLang="zh-HK" sz="2800" b="1" dirty="0" smtClean="0">
                <a:solidFill>
                  <a:srgbClr val="310589"/>
                </a:solidFill>
                <a:ea typeface="新細明體" pitchFamily="18" charset="-120"/>
              </a:rPr>
              <a:t>Orientation Camp Period: </a:t>
            </a:r>
          </a:p>
          <a:p>
            <a:pPr eaLnBrk="1" hangingPunct="1"/>
            <a:r>
              <a:rPr lang="en-US" altLang="zh-HK" sz="2800" dirty="0" smtClean="0">
                <a:ea typeface="新細明體" pitchFamily="18" charset="-120"/>
              </a:rPr>
              <a:t>15 - 26 August 2015 </a:t>
            </a:r>
            <a:endParaRPr lang="en-US" altLang="zh-HK" sz="2800" dirty="0" smtClean="0">
              <a:solidFill>
                <a:srgbClr val="FA2616"/>
              </a:solidFill>
              <a:ea typeface="新細明體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zh-HK" dirty="0" smtClean="0"/>
          </a:p>
          <a:p>
            <a:pPr eaLnBrk="1" hangingPunct="1">
              <a:buFont typeface="Symbol" pitchFamily="18" charset="2"/>
              <a:buNone/>
            </a:pPr>
            <a:endParaRPr lang="en-US" altLang="zh-HK" dirty="0"/>
          </a:p>
          <a:p>
            <a:pPr eaLnBrk="1" hangingPunct="1">
              <a:buFont typeface="Symbol" pitchFamily="18" charset="2"/>
              <a:buNone/>
            </a:pPr>
            <a:endParaRPr lang="en-US" altLang="zh-HK" dirty="0" smtClean="0"/>
          </a:p>
          <a:p>
            <a:pPr eaLnBrk="1" hangingPunct="1">
              <a:buFont typeface="Symbol" pitchFamily="18" charset="2"/>
              <a:buNone/>
            </a:pPr>
            <a:endParaRPr lang="en-US" altLang="zh-HK" dirty="0"/>
          </a:p>
          <a:p>
            <a:pPr eaLnBrk="1" hangingPunct="1">
              <a:buFont typeface="Symbol" pitchFamily="18" charset="2"/>
              <a:buNone/>
            </a:pPr>
            <a:endParaRPr lang="en-US" altLang="zh-HK" dirty="0" smtClean="0"/>
          </a:p>
          <a:p>
            <a:pPr eaLnBrk="1" hangingPunct="1">
              <a:buFont typeface="Symbol" pitchFamily="18" charset="2"/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sz="2800" dirty="0" smtClean="0"/>
          </a:p>
        </p:txBody>
      </p:sp>
      <p:sp>
        <p:nvSpPr>
          <p:cNvPr id="56322" name="標題 2"/>
          <p:cNvSpPr>
            <a:spLocks noGrp="1"/>
          </p:cNvSpPr>
          <p:nvPr>
            <p:ph type="title" idx="4294967295"/>
          </p:nvPr>
        </p:nvSpPr>
        <p:spPr>
          <a:xfrm>
            <a:off x="467544" y="338138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  <a:t/>
            </a:r>
            <a:b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HK" sz="4000" dirty="0" smtClean="0">
                <a:solidFill>
                  <a:schemeClr val="tx2"/>
                </a:solidFill>
                <a:ea typeface="新細明體" pitchFamily="18" charset="-120"/>
              </a:rPr>
              <a:t>Period of the Registration Day and Orientation Camp </a:t>
            </a:r>
            <a:endParaRPr lang="zh-HK" altLang="en-US" sz="4000" dirty="0" smtClean="0">
              <a:solidFill>
                <a:schemeClr val="tx2"/>
              </a:solidFill>
              <a:ea typeface="新細明體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25449"/>
              </p:ext>
            </p:extLst>
          </p:nvPr>
        </p:nvGraphicFramePr>
        <p:xfrm>
          <a:off x="683568" y="3140968"/>
          <a:ext cx="7704856" cy="324035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2428"/>
                <a:gridCol w="3852428"/>
              </a:tblGrid>
              <a:tr h="5932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r>
                        <a:rPr lang="en-US" sz="2400" baseline="0" dirty="0" smtClean="0"/>
                        <a:t> slot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Date</a:t>
                      </a:r>
                      <a:endParaRPr lang="en-GB" sz="2400" dirty="0"/>
                    </a:p>
                  </a:txBody>
                  <a:tcPr anchor="ctr"/>
                </a:tc>
              </a:tr>
              <a:tr h="529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Session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 Aug – 17 Aug</a:t>
                      </a:r>
                      <a:endParaRPr lang="en-GB" sz="2400" dirty="0"/>
                    </a:p>
                  </a:txBody>
                  <a:tcPr anchor="ctr"/>
                </a:tc>
              </a:tr>
              <a:tr h="529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Session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 Aug – 19 Aug</a:t>
                      </a:r>
                      <a:endParaRPr lang="en-GB" sz="2400" dirty="0"/>
                    </a:p>
                  </a:txBody>
                  <a:tcPr anchor="ctr"/>
                </a:tc>
              </a:tr>
              <a:tr h="529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Session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 Aug – 21 Aug</a:t>
                      </a:r>
                      <a:endParaRPr lang="en-GB" sz="2400" dirty="0"/>
                    </a:p>
                  </a:txBody>
                  <a:tcPr anchor="ctr"/>
                </a:tc>
              </a:tr>
              <a:tr h="529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Session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 Aug – 23 Aug</a:t>
                      </a:r>
                      <a:endParaRPr lang="en-GB" sz="2400" dirty="0"/>
                    </a:p>
                  </a:txBody>
                  <a:tcPr anchor="ctr"/>
                </a:tc>
              </a:tr>
              <a:tr h="529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Session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 Aug – 26 Aug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/>
          <p:cNvSpPr txBox="1">
            <a:spLocks/>
          </p:cNvSpPr>
          <p:nvPr/>
        </p:nvSpPr>
        <p:spPr>
          <a:xfrm>
            <a:off x="467544" y="338138"/>
            <a:ext cx="8229600" cy="1252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  <a:t/>
            </a:r>
            <a:b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chemeClr val="tx2"/>
                </a:solidFill>
                <a:ea typeface="新細明體" pitchFamily="18" charset="-120"/>
              </a:rPr>
              <a:t>Non-local participants in O Camp</a:t>
            </a:r>
            <a:endParaRPr lang="zh-HK" altLang="en-US" sz="4000" dirty="0" smtClean="0">
              <a:solidFill>
                <a:schemeClr val="tx2"/>
              </a:solidFill>
              <a:ea typeface="新細明體" pitchFamily="18" charset="-120"/>
            </a:endParaRPr>
          </a:p>
        </p:txBody>
      </p:sp>
      <p:sp>
        <p:nvSpPr>
          <p:cNvPr id="3" name="內容版面配置區 1"/>
          <p:cNvSpPr txBox="1">
            <a:spLocks/>
          </p:cNvSpPr>
          <p:nvPr/>
        </p:nvSpPr>
        <p:spPr>
          <a:xfrm>
            <a:off x="539552" y="2204864"/>
            <a:ext cx="7848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Symbol" pitchFamily="18" charset="2"/>
              <a:buNone/>
            </a:pPr>
            <a:r>
              <a:rPr lang="en-US" altLang="zh-HK" sz="2800" b="1" dirty="0" smtClean="0">
                <a:solidFill>
                  <a:srgbClr val="310589"/>
                </a:solidFill>
                <a:ea typeface="新細明體" pitchFamily="18" charset="-120"/>
              </a:rPr>
              <a:t>Non-local arrival:</a:t>
            </a:r>
            <a:r>
              <a:rPr lang="en-US" altLang="zh-HK" sz="2800" dirty="0" smtClean="0">
                <a:ea typeface="新細明體" pitchFamily="18" charset="-120"/>
              </a:rPr>
              <a:t> 19 August 2015 </a:t>
            </a:r>
            <a:endParaRPr lang="en-US" altLang="zh-HK" sz="2800" dirty="0">
              <a:ea typeface="新細明體" pitchFamily="18" charset="-120"/>
            </a:endParaRPr>
          </a:p>
          <a:p>
            <a:pPr fontAlgn="auto">
              <a:spcAft>
                <a:spcPts val="0"/>
              </a:spcAft>
            </a:pPr>
            <a:r>
              <a:rPr lang="en-US" altLang="zh-HK" sz="2800" dirty="0" smtClean="0">
                <a:ea typeface="新細明體" pitchFamily="18" charset="-120"/>
              </a:rPr>
              <a:t>Can only join time slot 3</a:t>
            </a:r>
            <a:r>
              <a:rPr lang="en-US" altLang="zh-HK" sz="2800" baseline="30000" dirty="0" smtClean="0">
                <a:ea typeface="新細明體" pitchFamily="18" charset="-120"/>
              </a:rPr>
              <a:t>rd</a:t>
            </a:r>
            <a:r>
              <a:rPr lang="en-US" altLang="zh-HK" sz="2800" dirty="0" smtClean="0">
                <a:ea typeface="新細明體" pitchFamily="18" charset="-120"/>
              </a:rPr>
              <a:t> – 5</a:t>
            </a:r>
            <a:r>
              <a:rPr lang="en-US" altLang="zh-HK" sz="2800" baseline="30000" dirty="0" smtClean="0">
                <a:ea typeface="新細明體" pitchFamily="18" charset="-120"/>
              </a:rPr>
              <a:t>th</a:t>
            </a:r>
            <a:r>
              <a:rPr lang="en-US" altLang="zh-HK" sz="2800" dirty="0" smtClean="0">
                <a:ea typeface="新細明體" pitchFamily="18" charset="-120"/>
              </a:rPr>
              <a:t> session</a:t>
            </a:r>
          </a:p>
          <a:p>
            <a:pPr fontAlgn="auto">
              <a:spcAft>
                <a:spcPts val="0"/>
              </a:spcAft>
            </a:pPr>
            <a:endParaRPr lang="en-US" altLang="zh-HK" sz="2800" dirty="0">
              <a:ea typeface="新細明體" pitchFamily="18" charset="-120"/>
            </a:endParaRPr>
          </a:p>
          <a:p>
            <a:pPr fontAlgn="auto">
              <a:spcAft>
                <a:spcPts val="0"/>
              </a:spcAft>
            </a:pPr>
            <a:endParaRPr lang="en-US" altLang="zh-HK" sz="2800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0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33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0408623"/>
              </p:ext>
            </p:extLst>
          </p:nvPr>
        </p:nvGraphicFramePr>
        <p:xfrm>
          <a:off x="467541" y="2564904"/>
          <a:ext cx="8229602" cy="1280160"/>
        </p:xfrm>
        <a:graphic>
          <a:graphicData uri="http://schemas.openxmlformats.org/drawingml/2006/table">
            <a:tbl>
              <a:tblPr/>
              <a:tblGrid>
                <a:gridCol w="1372220"/>
                <a:gridCol w="1370362"/>
                <a:gridCol w="1372219"/>
                <a:gridCol w="1372220"/>
                <a:gridCol w="1372219"/>
                <a:gridCol w="1370362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UG Halls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UG I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UG II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UG IV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PG Hall II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UG VI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andara" pitchFamily="34" charset="0"/>
                          <a:ea typeface="新細明體" pitchFamily="18" charset="-120"/>
                        </a:rPr>
                        <a:t>Bed spaces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Candar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260</a:t>
                      </a:r>
                      <a:endParaRPr lang="en-GB" sz="2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200</a:t>
                      </a:r>
                      <a:endParaRPr lang="en-GB" sz="2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257</a:t>
                      </a:r>
                      <a:endParaRPr lang="en-GB" sz="2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190+48*</a:t>
                      </a:r>
                      <a:endParaRPr lang="en-GB" sz="2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252</a:t>
                      </a:r>
                      <a:endParaRPr lang="en-GB" sz="2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58395" name="標題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HK" altLang="en-US" sz="4000" dirty="0" smtClean="0">
                <a:ea typeface="新細明體" pitchFamily="18" charset="-120"/>
              </a:rPr>
              <a:t/>
            </a:r>
            <a:br>
              <a:rPr lang="zh-HK" altLang="en-US" sz="4000" dirty="0" smtClean="0">
                <a:ea typeface="新細明體" pitchFamily="18" charset="-120"/>
              </a:rPr>
            </a:br>
            <a:endParaRPr lang="zh-HK" altLang="en-US" sz="4000" dirty="0" smtClean="0">
              <a:ea typeface="新細明體" pitchFamily="18" charset="-120"/>
            </a:endParaRPr>
          </a:p>
        </p:txBody>
      </p:sp>
      <p:sp>
        <p:nvSpPr>
          <p:cNvPr id="58396" name="文字方塊 4"/>
          <p:cNvSpPr txBox="1">
            <a:spLocks noChangeArrowheads="1"/>
          </p:cNvSpPr>
          <p:nvPr/>
        </p:nvSpPr>
        <p:spPr bwMode="auto">
          <a:xfrm>
            <a:off x="521097" y="3895308"/>
            <a:ext cx="750728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HK" dirty="0" smtClean="0">
                <a:solidFill>
                  <a:srgbClr val="7030A0"/>
                </a:solidFill>
                <a:latin typeface="Candara" pitchFamily="34" charset="0"/>
              </a:rPr>
              <a:t>* Available after 16 August 2015</a:t>
            </a:r>
          </a:p>
          <a:p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1</a:t>
            </a:r>
            <a:r>
              <a:rPr lang="en-US" altLang="zh-HK" sz="2800" baseline="30000" dirty="0" smtClean="0">
                <a:solidFill>
                  <a:schemeClr val="tx2"/>
                </a:solidFill>
                <a:latin typeface="Candara" pitchFamily="34" charset="0"/>
              </a:rPr>
              <a:t>st</a:t>
            </a:r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 Session: 1</a:t>
            </a:r>
            <a:r>
              <a:rPr lang="en-US" altLang="zh-HK" sz="2800" dirty="0">
                <a:solidFill>
                  <a:schemeClr val="tx2"/>
                </a:solidFill>
                <a:latin typeface="Candara" pitchFamily="34" charset="0"/>
              </a:rPr>
              <a:t>, </a:t>
            </a:r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159</a:t>
            </a:r>
          </a:p>
          <a:p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2</a:t>
            </a:r>
            <a:r>
              <a:rPr lang="en-US" altLang="zh-HK" sz="2800" baseline="30000" dirty="0" smtClean="0">
                <a:solidFill>
                  <a:schemeClr val="tx2"/>
                </a:solidFill>
                <a:latin typeface="Candara" pitchFamily="34" charset="0"/>
              </a:rPr>
              <a:t>nd</a:t>
            </a:r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 – 5</a:t>
            </a:r>
            <a:r>
              <a:rPr lang="en-US" altLang="zh-HK" sz="2800" baseline="30000" dirty="0" smtClean="0">
                <a:solidFill>
                  <a:schemeClr val="tx2"/>
                </a:solidFill>
                <a:latin typeface="Candara" pitchFamily="34" charset="0"/>
              </a:rPr>
              <a:t>th</a:t>
            </a:r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 Session: 1207</a:t>
            </a:r>
            <a:endParaRPr lang="zh-HK" altLang="en-US" sz="28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58397" name="文字方塊 4"/>
          <p:cNvSpPr txBox="1">
            <a:spLocks noChangeArrowheads="1"/>
          </p:cNvSpPr>
          <p:nvPr/>
        </p:nvSpPr>
        <p:spPr bwMode="auto">
          <a:xfrm>
            <a:off x="539552" y="5157192"/>
            <a:ext cx="8604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UG Hall I</a:t>
            </a:r>
            <a:r>
              <a:rPr lang="en-US" altLang="zh-TW" sz="2800" dirty="0" smtClean="0">
                <a:solidFill>
                  <a:schemeClr val="tx2"/>
                </a:solidFill>
                <a:latin typeface="Candara" pitchFamily="34" charset="0"/>
              </a:rPr>
              <a:t>II</a:t>
            </a:r>
            <a:r>
              <a:rPr lang="en-US" altLang="zh-HK" sz="28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en-US" altLang="zh-HK" sz="2800" dirty="0">
                <a:solidFill>
                  <a:schemeClr val="tx2"/>
                </a:solidFill>
                <a:latin typeface="Candara" pitchFamily="34" charset="0"/>
              </a:rPr>
              <a:t>– renovation works</a:t>
            </a:r>
          </a:p>
          <a:p>
            <a:r>
              <a:rPr lang="en-US" altLang="zh-HK" sz="2800" dirty="0" smtClean="0">
                <a:solidFill>
                  <a:srgbClr val="FA2616"/>
                </a:solidFill>
                <a:latin typeface="Candara" pitchFamily="34" charset="0"/>
              </a:rPr>
              <a:t>Exchange students </a:t>
            </a:r>
            <a:r>
              <a:rPr lang="en-US" altLang="zh-HK" sz="2800" dirty="0">
                <a:solidFill>
                  <a:srgbClr val="FA2616"/>
                </a:solidFill>
                <a:latin typeface="Candara" pitchFamily="34" charset="0"/>
              </a:rPr>
              <a:t>check-in on </a:t>
            </a:r>
            <a:r>
              <a:rPr lang="en-US" altLang="zh-HK" sz="2800" u="sng" dirty="0" smtClean="0">
                <a:solidFill>
                  <a:srgbClr val="FA2616"/>
                </a:solidFill>
                <a:latin typeface="Candara" pitchFamily="34" charset="0"/>
              </a:rPr>
              <a:t>2</a:t>
            </a:r>
            <a:r>
              <a:rPr lang="en-US" altLang="zh-TW" sz="2800" u="sng" dirty="0" smtClean="0">
                <a:solidFill>
                  <a:srgbClr val="FA2616"/>
                </a:solidFill>
                <a:latin typeface="Candara" pitchFamily="34" charset="0"/>
              </a:rPr>
              <a:t>7</a:t>
            </a:r>
            <a:r>
              <a:rPr lang="en-US" altLang="zh-HK" sz="2800" u="sng" dirty="0" smtClean="0">
                <a:solidFill>
                  <a:srgbClr val="FA2616"/>
                </a:solidFill>
                <a:latin typeface="Candara" pitchFamily="34" charset="0"/>
              </a:rPr>
              <a:t> August morning</a:t>
            </a:r>
          </a:p>
          <a:p>
            <a:r>
              <a:rPr lang="en-US" altLang="zh-HK" sz="2800" dirty="0" smtClean="0">
                <a:solidFill>
                  <a:srgbClr val="FA2616"/>
                </a:solidFill>
                <a:latin typeface="Candara" pitchFamily="34" charset="0"/>
              </a:rPr>
              <a:t>Mass check-in on 28 August </a:t>
            </a:r>
            <a:endParaRPr lang="en-US" altLang="zh-HK" sz="2800" dirty="0">
              <a:solidFill>
                <a:srgbClr val="FA2616"/>
              </a:solidFill>
              <a:latin typeface="Candara" pitchFamily="34" charset="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467544" y="338138"/>
            <a:ext cx="8229600" cy="1252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  <a:t/>
            </a:r>
            <a:b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chemeClr val="tx2"/>
                </a:solidFill>
                <a:ea typeface="新細明體" pitchFamily="18" charset="-120"/>
              </a:rPr>
              <a:t>Hall Places arrangement</a:t>
            </a:r>
            <a:endParaRPr lang="zh-HK" altLang="en-US" sz="4000" dirty="0" smtClean="0">
              <a:solidFill>
                <a:schemeClr val="tx2"/>
              </a:solidFill>
              <a:ea typeface="新細明體" pitchFamily="18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1338" y="1916832"/>
            <a:ext cx="3526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en-US" altLang="zh-HK" sz="2800" dirty="0">
                <a:solidFill>
                  <a:srgbClr val="6600CC"/>
                </a:solidFill>
                <a:latin typeface="Candara"/>
                <a:ea typeface="新細明體" pitchFamily="18" charset="-120"/>
              </a:rPr>
              <a:t>Available</a:t>
            </a:r>
            <a:r>
              <a:rPr lang="en-US" altLang="zh-HK" sz="2800" dirty="0">
                <a:solidFill>
                  <a:srgbClr val="FFFFFF"/>
                </a:solidFill>
                <a:latin typeface="Candara"/>
                <a:ea typeface="新細明體" pitchFamily="18" charset="-120"/>
              </a:rPr>
              <a:t> </a:t>
            </a:r>
            <a:r>
              <a:rPr lang="en-US" altLang="zh-HK" sz="2800" dirty="0">
                <a:solidFill>
                  <a:srgbClr val="6600CC"/>
                </a:solidFill>
                <a:latin typeface="Candara"/>
                <a:ea typeface="新細明體" pitchFamily="18" charset="-120"/>
              </a:rPr>
              <a:t>Bed </a:t>
            </a:r>
            <a:r>
              <a:rPr lang="en-US" altLang="zh-HK" sz="2800" dirty="0" smtClean="0">
                <a:solidFill>
                  <a:srgbClr val="6600CC"/>
                </a:solidFill>
                <a:latin typeface="Candara"/>
                <a:ea typeface="新細明體" pitchFamily="18" charset="-120"/>
              </a:rPr>
              <a:t>Spaces :</a:t>
            </a:r>
            <a:endParaRPr lang="zh-HK" altLang="en-US" sz="2800" dirty="0">
              <a:solidFill>
                <a:srgbClr val="FFFFFF"/>
              </a:solidFill>
              <a:latin typeface="Candara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5" name="標題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HK" altLang="en-US" sz="4000" dirty="0" smtClean="0">
                <a:ea typeface="新細明體" pitchFamily="18" charset="-120"/>
              </a:rPr>
              <a:t/>
            </a:r>
            <a:br>
              <a:rPr lang="zh-HK" altLang="en-US" sz="4000" dirty="0" smtClean="0">
                <a:ea typeface="新細明體" pitchFamily="18" charset="-120"/>
              </a:rPr>
            </a:br>
            <a:endParaRPr lang="zh-HK" altLang="en-US" sz="4000" dirty="0" smtClean="0">
              <a:ea typeface="新細明體" pitchFamily="18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467544" y="338138"/>
            <a:ext cx="8229600" cy="1252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  <a:t/>
            </a:r>
            <a:b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chemeClr val="tx2"/>
                </a:solidFill>
                <a:ea typeface="新細明體" pitchFamily="18" charset="-120"/>
              </a:rPr>
              <a:t>Hall Places arrangement</a:t>
            </a:r>
            <a:endParaRPr lang="zh-HK" altLang="en-US" sz="4000" dirty="0" smtClean="0">
              <a:solidFill>
                <a:schemeClr val="tx2"/>
              </a:solidFill>
              <a:ea typeface="新細明體" pitchFamily="18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2559" y="1916832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en-US" altLang="zh-HK" sz="2800" dirty="0" smtClean="0">
                <a:solidFill>
                  <a:srgbClr val="6600CC"/>
                </a:solidFill>
                <a:latin typeface="Candara"/>
                <a:ea typeface="新細明體" pitchFamily="18" charset="-120"/>
              </a:rPr>
              <a:t>Hall Charges </a:t>
            </a:r>
            <a:r>
              <a:rPr lang="en-US" altLang="zh-TW" sz="2800" dirty="0" smtClean="0">
                <a:solidFill>
                  <a:srgbClr val="6600CC"/>
                </a:solidFill>
                <a:latin typeface="Candara"/>
                <a:ea typeface="新細明體" pitchFamily="18" charset="-120"/>
              </a:rPr>
              <a:t>:</a:t>
            </a:r>
            <a:endParaRPr lang="zh-HK" altLang="en-US" sz="2800" dirty="0">
              <a:solidFill>
                <a:srgbClr val="FFFFFF"/>
              </a:solidFill>
              <a:latin typeface="Candara"/>
              <a:ea typeface="新細明體" pitchFamily="18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84809"/>
              </p:ext>
            </p:extLst>
          </p:nvPr>
        </p:nvGraphicFramePr>
        <p:xfrm>
          <a:off x="742558" y="2636912"/>
          <a:ext cx="7429842" cy="282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921"/>
                <a:gridCol w="3714921"/>
              </a:tblGrid>
              <a:tr h="705677">
                <a:tc>
                  <a:txBody>
                    <a:bodyPr/>
                    <a:lstStyle/>
                    <a:p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altLang="zh-HK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Room per night </a:t>
                      </a:r>
                    </a:p>
                  </a:txBody>
                  <a:tcPr anchor="ctr"/>
                </a:tc>
              </a:tr>
              <a:tr h="705679"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Twin-bed room </a:t>
                      </a:r>
                      <a:endParaRPr lang="zh-HK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$ 127</a:t>
                      </a:r>
                      <a:endParaRPr lang="en-GB" sz="2400" dirty="0"/>
                    </a:p>
                  </a:txBody>
                  <a:tcPr anchor="ctr"/>
                </a:tc>
              </a:tr>
              <a:tr h="705679"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Triple room </a:t>
                      </a:r>
                      <a:endParaRPr lang="zh-HK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$ 139</a:t>
                      </a:r>
                      <a:endParaRPr lang="en-GB" sz="2400" dirty="0"/>
                    </a:p>
                  </a:txBody>
                  <a:tcPr anchor="ctr"/>
                </a:tc>
              </a:tr>
              <a:tr h="705679"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Bunk-bed room </a:t>
                      </a:r>
                      <a:endParaRPr lang="zh-HK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$ 109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0" name="Group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168453"/>
              </p:ext>
            </p:extLst>
          </p:nvPr>
        </p:nvGraphicFramePr>
        <p:xfrm>
          <a:off x="611560" y="2276870"/>
          <a:ext cx="7920880" cy="2226868"/>
        </p:xfrm>
        <a:graphic>
          <a:graphicData uri="http://schemas.openxmlformats.org/drawingml/2006/table">
            <a:tbl>
              <a:tblPr/>
              <a:tblGrid>
                <a:gridCol w="3961289"/>
                <a:gridCol w="3959591"/>
              </a:tblGrid>
              <a:tr h="556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Duration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Number of time slot</a:t>
                      </a:r>
                      <a:endParaRPr kumimoji="0" lang="zh-HK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6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 Days 2 Nights</a:t>
                      </a:r>
                      <a:endParaRPr kumimoji="0" lang="zh-HK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4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56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4</a:t>
                      </a: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 Days </a:t>
                      </a: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 Nights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556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Total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5</a:t>
                      </a:r>
                      <a:endParaRPr kumimoji="0" lang="zh-HK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Time allocation for </a:t>
            </a:r>
            <a:r>
              <a:rPr lang="en-US" altLang="zh-HK" dirty="0" smtClean="0"/>
              <a:t>O Camp</a:t>
            </a:r>
            <a:endParaRPr lang="zh-HK" altLang="en-US" dirty="0"/>
          </a:p>
        </p:txBody>
      </p:sp>
      <p:sp>
        <p:nvSpPr>
          <p:cNvPr id="59411" name="Rectangle 21"/>
          <p:cNvSpPr>
            <a:spLocks noChangeArrowheads="1"/>
          </p:cNvSpPr>
          <p:nvPr/>
        </p:nvSpPr>
        <p:spPr bwMode="auto">
          <a:xfrm>
            <a:off x="1116013" y="4615388"/>
            <a:ext cx="7056437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HK" sz="2800" b="1" dirty="0">
                <a:solidFill>
                  <a:srgbClr val="6600CC"/>
                </a:solidFill>
                <a:latin typeface="Calibri" pitchFamily="34" charset="0"/>
              </a:rPr>
              <a:t>Submission deadline for </a:t>
            </a:r>
            <a:r>
              <a:rPr lang="en-US" altLang="zh-HK" sz="2800" b="1" dirty="0" smtClean="0">
                <a:solidFill>
                  <a:srgbClr val="FA2616"/>
                </a:solidFill>
                <a:latin typeface="Calibri" pitchFamily="34" charset="0"/>
              </a:rPr>
              <a:t>O Camp </a:t>
            </a:r>
            <a:r>
              <a:rPr lang="en-US" altLang="zh-HK" sz="2800" b="1" dirty="0" smtClean="0">
                <a:solidFill>
                  <a:srgbClr val="FA2616"/>
                </a:solidFill>
                <a:latin typeface="Calibri" pitchFamily="34" charset="0"/>
              </a:rPr>
              <a:t>Proposals</a:t>
            </a:r>
          </a:p>
          <a:p>
            <a:pPr algn="ctr"/>
            <a:r>
              <a:rPr lang="en-US" altLang="zh-HK" sz="2400" dirty="0" smtClean="0">
                <a:solidFill>
                  <a:srgbClr val="FF0000"/>
                </a:solidFill>
                <a:latin typeface="Calibri" pitchFamily="34" charset="0"/>
              </a:rPr>
              <a:t>via email </a:t>
            </a:r>
            <a:r>
              <a:rPr lang="en-US" altLang="zh-HK" sz="2400" dirty="0" smtClean="0">
                <a:solidFill>
                  <a:srgbClr val="FF0000"/>
                </a:solidFill>
                <a:latin typeface="Calibri" pitchFamily="34" charset="0"/>
                <a:hlinkClick r:id="rId2"/>
              </a:rPr>
              <a:t>su_union@ust.hk</a:t>
            </a:r>
            <a:endParaRPr lang="en-US" altLang="zh-HK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altLang="zh-HK" sz="2100" dirty="0" smtClean="0">
                <a:solidFill>
                  <a:srgbClr val="6600CC"/>
                </a:solidFill>
                <a:latin typeface="Calibri" pitchFamily="34" charset="0"/>
              </a:rPr>
              <a:t>(include </a:t>
            </a:r>
            <a:r>
              <a:rPr lang="en-US" altLang="zh-HK" sz="2100" dirty="0">
                <a:solidFill>
                  <a:srgbClr val="6600CC"/>
                </a:solidFill>
                <a:latin typeface="Calibri" pitchFamily="34" charset="0"/>
              </a:rPr>
              <a:t>activity details, venue &amp; </a:t>
            </a:r>
            <a:r>
              <a:rPr lang="en-US" altLang="zh-HK" sz="2100" dirty="0" smtClean="0">
                <a:solidFill>
                  <a:srgbClr val="6600CC"/>
                </a:solidFill>
                <a:latin typeface="Calibri" pitchFamily="34" charset="0"/>
              </a:rPr>
              <a:t>equipment): </a:t>
            </a:r>
            <a:endParaRPr lang="en-US" altLang="zh-HK" sz="2100" dirty="0">
              <a:solidFill>
                <a:srgbClr val="6600CC"/>
              </a:solidFill>
              <a:latin typeface="Calibri" pitchFamily="34" charset="0"/>
            </a:endParaRPr>
          </a:p>
          <a:p>
            <a:pPr algn="ctr"/>
            <a:r>
              <a:rPr lang="en-US" altLang="zh-HK" sz="2800" b="1" dirty="0" smtClean="0">
                <a:solidFill>
                  <a:srgbClr val="FA2616"/>
                </a:solidFill>
                <a:latin typeface="Calibri" pitchFamily="34" charset="0"/>
              </a:rPr>
              <a:t>16 </a:t>
            </a:r>
            <a:r>
              <a:rPr lang="en-US" altLang="zh-HK" sz="2800" b="1" dirty="0">
                <a:solidFill>
                  <a:srgbClr val="FA2616"/>
                </a:solidFill>
                <a:latin typeface="Calibri" pitchFamily="34" charset="0"/>
              </a:rPr>
              <a:t>June </a:t>
            </a:r>
            <a:r>
              <a:rPr lang="en-US" altLang="zh-HK" sz="2800" b="1" dirty="0" smtClean="0">
                <a:solidFill>
                  <a:srgbClr val="FA2616"/>
                </a:solidFill>
                <a:latin typeface="Calibri" pitchFamily="34" charset="0"/>
              </a:rPr>
              <a:t>2015 (TUE</a:t>
            </a:r>
            <a:r>
              <a:rPr lang="en-US" altLang="zh-HK" sz="2800" b="1" dirty="0" smtClean="0">
                <a:solidFill>
                  <a:srgbClr val="FA2616"/>
                </a:solidFill>
                <a:latin typeface="Calibri" pitchFamily="34" charset="0"/>
              </a:rPr>
              <a:t>)</a:t>
            </a:r>
            <a:endParaRPr lang="en-US" altLang="zh-HK" sz="2800" b="1" dirty="0" smtClean="0">
              <a:solidFill>
                <a:srgbClr val="FA2616"/>
              </a:solidFill>
              <a:latin typeface="Calibri" pitchFamily="34" charset="0"/>
            </a:endParaRPr>
          </a:p>
          <a:p>
            <a:pPr algn="ctr"/>
            <a:r>
              <a:rPr lang="en-US" altLang="zh-HK" sz="2200" dirty="0">
                <a:solidFill>
                  <a:srgbClr val="FA2616"/>
                </a:solidFill>
                <a:latin typeface="Calibri" pitchFamily="34" charset="0"/>
                <a:hlinkClick r:id="rId3"/>
              </a:rPr>
              <a:t>http://</a:t>
            </a:r>
            <a:r>
              <a:rPr lang="en-US" altLang="zh-HK" sz="2200" dirty="0" smtClean="0">
                <a:solidFill>
                  <a:srgbClr val="FA2616"/>
                </a:solidFill>
                <a:latin typeface="Calibri" pitchFamily="34" charset="0"/>
                <a:hlinkClick r:id="rId3"/>
              </a:rPr>
              <a:t>su.ust.hk/OACFiles.html</a:t>
            </a:r>
            <a:endParaRPr lang="en-US" altLang="zh-HK" sz="2200" dirty="0" smtClean="0">
              <a:solidFill>
                <a:srgbClr val="FA2616"/>
              </a:solidFill>
              <a:latin typeface="Calibri" pitchFamily="34" charset="0"/>
            </a:endParaRPr>
          </a:p>
          <a:p>
            <a:pPr algn="ctr"/>
            <a:endParaRPr lang="en-US" altLang="zh-HK" sz="3200" dirty="0">
              <a:solidFill>
                <a:srgbClr val="FA261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Registration Day: 15 July &amp; 22 July </a:t>
            </a:r>
          </a:p>
          <a:p>
            <a:r>
              <a:rPr lang="en-US" sz="2800" dirty="0" smtClean="0"/>
              <a:t>Promotion Area: Atrium </a:t>
            </a:r>
            <a:br>
              <a:rPr lang="en-US" sz="2800" dirty="0" smtClean="0"/>
            </a:br>
            <a:r>
              <a:rPr lang="en-US" sz="2800" dirty="0" smtClean="0"/>
              <a:t>(around 20 counters per day)</a:t>
            </a:r>
            <a:endParaRPr lang="en-GB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Jupas</a:t>
            </a:r>
            <a:r>
              <a:rPr lang="en-US" dirty="0" smtClean="0"/>
              <a:t> Registration </a:t>
            </a:r>
            <a:r>
              <a:rPr lang="en-US" altLang="zh-TW" dirty="0" smtClean="0"/>
              <a:t>Day</a:t>
            </a:r>
            <a:endParaRPr lang="en-GB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116013" y="4615388"/>
            <a:ext cx="705643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HK" sz="2800" b="1" dirty="0">
                <a:solidFill>
                  <a:srgbClr val="6600CC"/>
                </a:solidFill>
                <a:latin typeface="Calibri" pitchFamily="34" charset="0"/>
              </a:rPr>
              <a:t>Submission deadline for </a:t>
            </a:r>
            <a:r>
              <a:rPr lang="en-US" altLang="zh-HK" sz="2800" b="1" dirty="0" smtClean="0">
                <a:solidFill>
                  <a:srgbClr val="6600CC"/>
                </a:solidFill>
                <a:latin typeface="Calibri" pitchFamily="34" charset="0"/>
              </a:rPr>
              <a:t>Atrium Booking form</a:t>
            </a:r>
            <a:r>
              <a:rPr lang="en-US" altLang="zh-HK" sz="2400" dirty="0" smtClean="0">
                <a:solidFill>
                  <a:srgbClr val="6600CC"/>
                </a:solidFill>
                <a:latin typeface="Calibri" pitchFamily="34" charset="0"/>
              </a:rPr>
              <a:t> </a:t>
            </a:r>
            <a:endParaRPr lang="en-US" altLang="zh-HK" sz="2400" dirty="0">
              <a:solidFill>
                <a:srgbClr val="6600CC"/>
              </a:solidFill>
              <a:latin typeface="Calibri" pitchFamily="34" charset="0"/>
            </a:endParaRPr>
          </a:p>
          <a:p>
            <a:pPr algn="ctr"/>
            <a:r>
              <a:rPr lang="en-US" altLang="zh-HK" sz="3200" b="1" dirty="0" smtClean="0">
                <a:solidFill>
                  <a:srgbClr val="FA2616"/>
                </a:solidFill>
                <a:latin typeface="Calibri" pitchFamily="34" charset="0"/>
              </a:rPr>
              <a:t>19 </a:t>
            </a:r>
            <a:r>
              <a:rPr lang="en-US" altLang="zh-HK" sz="3200" b="1" dirty="0">
                <a:solidFill>
                  <a:srgbClr val="FA2616"/>
                </a:solidFill>
                <a:latin typeface="Calibri" pitchFamily="34" charset="0"/>
              </a:rPr>
              <a:t>June </a:t>
            </a:r>
            <a:r>
              <a:rPr lang="en-US" altLang="zh-HK" sz="3200" b="1" dirty="0" smtClean="0">
                <a:solidFill>
                  <a:srgbClr val="FA2616"/>
                </a:solidFill>
                <a:latin typeface="Calibri" pitchFamily="34" charset="0"/>
              </a:rPr>
              <a:t>2015 (FRI) before </a:t>
            </a:r>
            <a:r>
              <a:rPr lang="en-US" altLang="zh-TW" sz="3200" b="1" dirty="0" smtClean="0">
                <a:solidFill>
                  <a:srgbClr val="FA2616"/>
                </a:solidFill>
                <a:latin typeface="Calibri" pitchFamily="34" charset="0"/>
              </a:rPr>
              <a:t>12:00</a:t>
            </a:r>
          </a:p>
          <a:p>
            <a:pPr algn="ctr"/>
            <a:r>
              <a:rPr lang="en-US" altLang="zh-HK" sz="3200" b="1" dirty="0" smtClean="0">
                <a:solidFill>
                  <a:srgbClr val="7030A0"/>
                </a:solidFill>
                <a:latin typeface="Calibri" pitchFamily="34" charset="0"/>
              </a:rPr>
              <a:t>to FMO</a:t>
            </a:r>
            <a:endParaRPr lang="en-US" altLang="zh-HK" sz="32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8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04864"/>
            <a:ext cx="8020413" cy="446449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HK" b="1" dirty="0" smtClean="0">
                <a:solidFill>
                  <a:srgbClr val="7030A0"/>
                </a:solidFill>
              </a:rPr>
              <a:t>Student Amenities</a:t>
            </a:r>
          </a:p>
          <a:p>
            <a:pPr>
              <a:defRPr/>
            </a:pPr>
            <a:r>
              <a:rPr lang="en-GB" altLang="zh-HK" dirty="0"/>
              <a:t>LG4 Common Rooms 1+2 </a:t>
            </a:r>
          </a:p>
          <a:p>
            <a:pPr>
              <a:defRPr/>
            </a:pPr>
            <a:r>
              <a:rPr lang="en-GB" altLang="zh-HK" dirty="0"/>
              <a:t>LG4 Common Room 3  </a:t>
            </a:r>
          </a:p>
          <a:p>
            <a:pPr>
              <a:defRPr/>
            </a:pPr>
            <a:r>
              <a:rPr lang="en-GB" altLang="zh-HK" dirty="0"/>
              <a:t>LG5 Common Room 7</a:t>
            </a:r>
          </a:p>
          <a:p>
            <a:pPr>
              <a:defRPr/>
            </a:pPr>
            <a:r>
              <a:rPr lang="en-GB" altLang="zh-HK" dirty="0"/>
              <a:t>LG5 Multi-Function Room </a:t>
            </a:r>
          </a:p>
          <a:p>
            <a:pPr>
              <a:defRPr/>
            </a:pPr>
            <a:r>
              <a:rPr lang="en-GB" altLang="zh-HK" dirty="0"/>
              <a:t>LG5 Conference Room </a:t>
            </a:r>
          </a:p>
          <a:p>
            <a:pPr>
              <a:defRPr/>
            </a:pPr>
            <a:r>
              <a:rPr lang="en-GB" altLang="zh-HK" dirty="0"/>
              <a:t>Hall II Common Room 4</a:t>
            </a:r>
          </a:p>
          <a:p>
            <a:pPr>
              <a:defRPr/>
            </a:pPr>
            <a:r>
              <a:rPr lang="en-GB" altLang="zh-HK" dirty="0"/>
              <a:t>Hall VI Common rooms 5+6</a:t>
            </a:r>
          </a:p>
          <a:p>
            <a:pPr>
              <a:defRPr/>
            </a:pPr>
            <a:r>
              <a:rPr lang="en-GB" altLang="zh-HK" dirty="0"/>
              <a:t>5 Meeting rooms (#1, 2, 3, 4 and 7) </a:t>
            </a:r>
          </a:p>
          <a:p>
            <a:pPr>
              <a:defRPr/>
            </a:pPr>
            <a:r>
              <a:rPr lang="en-GB" altLang="zh-HK" dirty="0"/>
              <a:t>BBQ sites (#B, C, D and #1-5)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Venue List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133600"/>
            <a:ext cx="7948612" cy="45354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HK" b="1" dirty="0" smtClean="0">
                <a:solidFill>
                  <a:srgbClr val="7030A0"/>
                </a:solidFill>
              </a:rPr>
              <a:t>Sports Facilities</a:t>
            </a:r>
          </a:p>
          <a:p>
            <a:pPr>
              <a:defRPr/>
            </a:pPr>
            <a:r>
              <a:rPr lang="en-US" altLang="zh-HK" dirty="0"/>
              <a:t>LG1 Badminton </a:t>
            </a:r>
            <a:r>
              <a:rPr lang="en-US" altLang="zh-HK" dirty="0" smtClean="0"/>
              <a:t>Court (Sports Hall)</a:t>
            </a:r>
            <a:endParaRPr lang="en-US" altLang="zh-HK" dirty="0"/>
          </a:p>
          <a:p>
            <a:pPr>
              <a:defRPr/>
            </a:pPr>
            <a:r>
              <a:rPr lang="en-US" altLang="zh-HK" dirty="0"/>
              <a:t>LG1 Basketball Court (Sports Hall)</a:t>
            </a:r>
          </a:p>
          <a:p>
            <a:pPr>
              <a:defRPr/>
            </a:pPr>
            <a:r>
              <a:rPr lang="en-US" altLang="zh-HK" dirty="0"/>
              <a:t>LG1 1027 </a:t>
            </a:r>
          </a:p>
          <a:p>
            <a:pPr>
              <a:defRPr/>
            </a:pPr>
            <a:r>
              <a:rPr lang="en-US" altLang="zh-HK" dirty="0"/>
              <a:t>LG1 1031 </a:t>
            </a:r>
          </a:p>
          <a:p>
            <a:pPr>
              <a:defRPr/>
            </a:pPr>
            <a:r>
              <a:rPr lang="en-US" altLang="zh-HK" dirty="0"/>
              <a:t>LG4 4204</a:t>
            </a:r>
          </a:p>
          <a:p>
            <a:pPr>
              <a:defRPr/>
            </a:pPr>
            <a:r>
              <a:rPr lang="en-US" altLang="zh-HK" dirty="0"/>
              <a:t>Artificial Soccer Pitch </a:t>
            </a:r>
          </a:p>
          <a:p>
            <a:pPr>
              <a:defRPr/>
            </a:pPr>
            <a:r>
              <a:rPr lang="en-US" altLang="zh-HK" dirty="0"/>
              <a:t>Mini Soccer Pitch </a:t>
            </a:r>
          </a:p>
          <a:p>
            <a:pPr>
              <a:defRPr/>
            </a:pPr>
            <a:r>
              <a:rPr lang="en-US" altLang="zh-HK" dirty="0"/>
              <a:t>Seafront Basketball Court </a:t>
            </a:r>
          </a:p>
          <a:p>
            <a:pPr>
              <a:defRPr/>
            </a:pPr>
            <a:r>
              <a:rPr lang="en-US" altLang="zh-HK" dirty="0"/>
              <a:t>Lawn Area (Phase 3)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Venue List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內容版面配置區 1"/>
          <p:cNvSpPr>
            <a:spLocks noGrp="1"/>
          </p:cNvSpPr>
          <p:nvPr>
            <p:ph idx="1"/>
          </p:nvPr>
        </p:nvSpPr>
        <p:spPr>
          <a:xfrm>
            <a:off x="871538" y="2133600"/>
            <a:ext cx="7877175" cy="4535488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altLang="zh-HK" b="1" dirty="0" smtClean="0">
                <a:solidFill>
                  <a:srgbClr val="7030A0"/>
                </a:solidFill>
              </a:rPr>
              <a:t>Other communal Areas </a:t>
            </a:r>
          </a:p>
          <a:p>
            <a:pPr marL="0" indent="0" eaLnBrk="1" hangingPunct="1"/>
            <a:r>
              <a:rPr lang="en-US" altLang="zh-HK" dirty="0" smtClean="0"/>
              <a:t> Atrium </a:t>
            </a:r>
          </a:p>
          <a:p>
            <a:pPr marL="0" indent="0">
              <a:buNone/>
            </a:pPr>
            <a:r>
              <a:rPr lang="en-US" altLang="zh-HK" dirty="0" smtClean="0">
                <a:solidFill>
                  <a:srgbClr val="FF0000"/>
                </a:solidFill>
              </a:rPr>
              <a:t>Application with </a:t>
            </a:r>
            <a:r>
              <a:rPr lang="en-US" altLang="zh-HK" u="sng" dirty="0" smtClean="0">
                <a:solidFill>
                  <a:srgbClr val="FF0000"/>
                </a:solidFill>
              </a:rPr>
              <a:t>event proposal</a:t>
            </a:r>
            <a:r>
              <a:rPr lang="en-US" altLang="zh-HK" dirty="0" smtClean="0">
                <a:solidFill>
                  <a:srgbClr val="FF0000"/>
                </a:solidFill>
              </a:rPr>
              <a:t> is required for booking of Atrium from 12:45 to </a:t>
            </a:r>
            <a:r>
              <a:rPr lang="en-US" altLang="zh-TW" dirty="0" smtClean="0">
                <a:solidFill>
                  <a:srgbClr val="FF0000"/>
                </a:solidFill>
              </a:rPr>
              <a:t>14:00</a:t>
            </a:r>
            <a:r>
              <a:rPr lang="en-US" altLang="zh-HK" dirty="0" smtClean="0">
                <a:solidFill>
                  <a:srgbClr val="FF0000"/>
                </a:solidFill>
              </a:rPr>
              <a:t> (can use </a:t>
            </a:r>
            <a:r>
              <a:rPr lang="en-US" altLang="zh-HK" b="1" dirty="0" smtClean="0">
                <a:solidFill>
                  <a:srgbClr val="FF0000"/>
                </a:solidFill>
              </a:rPr>
              <a:t>Sound equipment</a:t>
            </a:r>
            <a:r>
              <a:rPr lang="en-US" altLang="zh-HK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HK" dirty="0" smtClean="0">
                <a:solidFill>
                  <a:srgbClr val="FF0000"/>
                </a:solidFill>
              </a:rPr>
              <a:t>Campfire after 19:00</a:t>
            </a:r>
            <a:endParaRPr lang="en-US" altLang="zh-HK" dirty="0" smtClean="0">
              <a:solidFill>
                <a:srgbClr val="7030A0"/>
              </a:solidFill>
            </a:endParaRPr>
          </a:p>
          <a:p>
            <a:pPr marL="0" indent="0" eaLnBrk="1" hangingPunct="1">
              <a:buNone/>
            </a:pPr>
            <a:endParaRPr lang="en-US" altLang="zh-HK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HK" b="1" dirty="0" smtClean="0">
                <a:solidFill>
                  <a:srgbClr val="7030A0"/>
                </a:solidFill>
              </a:rPr>
              <a:t> G/</a:t>
            </a:r>
            <a:r>
              <a:rPr lang="en-US" altLang="zh-TW" b="1" dirty="0" smtClean="0">
                <a:solidFill>
                  <a:srgbClr val="7030A0"/>
                </a:solidFill>
              </a:rPr>
              <a:t>F </a:t>
            </a:r>
            <a:r>
              <a:rPr lang="en-US" altLang="zh-HK" b="1" dirty="0" smtClean="0">
                <a:solidFill>
                  <a:srgbClr val="7030A0"/>
                </a:solidFill>
              </a:rPr>
              <a:t>Art Hall </a:t>
            </a:r>
          </a:p>
          <a:p>
            <a:pPr marL="0" indent="0">
              <a:buNone/>
            </a:pPr>
            <a:endParaRPr lang="en-US" altLang="zh-HK" b="1" dirty="0" smtClean="0">
              <a:solidFill>
                <a:srgbClr val="7030A0"/>
              </a:solidFill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HK" b="1" dirty="0" smtClean="0">
                <a:solidFill>
                  <a:srgbClr val="7030A0"/>
                </a:solidFill>
              </a:rPr>
              <a:t>Lecture Theater and &amp; Classrooms</a:t>
            </a:r>
            <a:r>
              <a:rPr lang="en-US" altLang="zh-HK" dirty="0" smtClean="0">
                <a:solidFill>
                  <a:srgbClr val="7030A0"/>
                </a:solidFill>
              </a:rPr>
              <a:t> (TBA by ARRO) </a:t>
            </a:r>
          </a:p>
          <a:p>
            <a:pPr marL="0" indent="0" eaLnBrk="1" hangingPunct="1"/>
            <a:endParaRPr lang="en-US" altLang="zh-HK" dirty="0" smtClean="0"/>
          </a:p>
          <a:p>
            <a:pPr marL="0" indent="0" eaLnBrk="1" hangingPunct="1"/>
            <a:endParaRPr lang="zh-HK" altLang="en-US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Venue List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endParaRPr lang="zh-HK" altLang="en-US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zh-HK" dirty="0" smtClean="0"/>
              <a:t>Introduction</a:t>
            </a:r>
            <a:endParaRPr lang="en-US" altLang="zh-HK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zh-HK" dirty="0" smtClean="0"/>
              <a:t>Report of Orientation Affairs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zh-TW" dirty="0" smtClean="0"/>
              <a:t>Green! O Camp Project</a:t>
            </a:r>
            <a:endParaRPr lang="en-US" altLang="zh-TW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Important dates for O Camp documents’ submission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zh-HK" dirty="0" smtClean="0"/>
              <a:t>Q&amp;A session </a:t>
            </a:r>
            <a:endParaRPr lang="zh-HK" altLang="en-US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sz="8900" dirty="0"/>
              <a:t>Agenda 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標楷體" pitchFamily="65" charset="-120"/>
              </a:rPr>
              <a:t>Equipment List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13669"/>
              </p:ext>
            </p:extLst>
          </p:nvPr>
        </p:nvGraphicFramePr>
        <p:xfrm>
          <a:off x="476764" y="1412776"/>
          <a:ext cx="8127684" cy="5112560"/>
        </p:xfrm>
        <a:graphic>
          <a:graphicData uri="http://schemas.openxmlformats.org/drawingml/2006/table">
            <a:tbl>
              <a:tblPr/>
              <a:tblGrid>
                <a:gridCol w="655459"/>
                <a:gridCol w="4548881"/>
                <a:gridCol w="2923344"/>
              </a:tblGrid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A11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DVD Player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DVD</a:t>
                      </a:r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影碟機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Portable P. A. System/Recorder with Cassette Deck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標楷體"/>
                        </a:rPr>
                        <a:t>手提擴音接收器</a:t>
                      </a:r>
                      <a:endParaRPr lang="zh-TW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Portable Mega Phone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標楷體"/>
                        </a:rPr>
                        <a:t>手提擴音器（大聲公）</a:t>
                      </a:r>
                      <a:endParaRPr lang="zh-TW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D1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Mic with Cable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有線咪高風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E1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Table Mic Stand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座檯式咪架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E2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Floor Mic Stand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座地式咪架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F1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Projection Screen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投射銀幕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F2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50" Projection Screen (small size)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Arial"/>
                        </a:rPr>
                        <a:t>50</a:t>
                      </a:r>
                      <a:r>
                        <a:rPr lang="zh-TW" altLang="en-US" sz="1000" b="0" i="0" u="none" strike="noStrike">
                          <a:effectLst/>
                          <a:latin typeface="標楷體"/>
                        </a:rPr>
                        <a:t>吋投射銀幕（小型）</a:t>
                      </a:r>
                      <a:endParaRPr lang="zh-TW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G3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Video Projector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影視投射器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H2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Power Speaker Set (for Atrium only)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標楷體"/>
                        </a:rPr>
                        <a:t>重量級揚聲器組合（只供大堂使用）</a:t>
                      </a:r>
                      <a:endParaRPr lang="zh-TW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H3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Speaker with Built-in Amplifier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擴音揚聲器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Folding Type Table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可摺式摺檯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M2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PVC Chair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膠椅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M3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Notice Board 4' x 6'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告示版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M8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Stand Riser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合唱團台階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M10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Sand Bag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沙包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N1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Extension Cable Reel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標楷體"/>
                        </a:rPr>
                        <a:t>拖板連插蘇座</a:t>
                      </a:r>
                      <a:endParaRPr lang="zh-TW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O1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Line-up Stand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排隊圍杆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Q1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Walkie-talkie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effectLst/>
                          <a:latin typeface="標楷體"/>
                        </a:rPr>
                        <a:t>對講機</a:t>
                      </a:r>
                      <a:endParaRPr lang="zh-CN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5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S1</a:t>
                      </a:r>
                    </a:p>
                  </a:txBody>
                  <a:tcPr marL="147478" marR="9832" marT="98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Mobile Stage</a:t>
                      </a: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effectLst/>
                          <a:latin typeface="標楷體"/>
                        </a:rPr>
                        <a:t>流動舞台板</a:t>
                      </a:r>
                      <a:endParaRPr lang="zh-CN" alt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47478" marR="9832" marT="9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Camp Deposit</a:t>
            </a:r>
            <a:endParaRPr lang="en-GB" dirty="0"/>
          </a:p>
        </p:txBody>
      </p:sp>
      <p:sp>
        <p:nvSpPr>
          <p:cNvPr id="4" name="內容版面配置區 1"/>
          <p:cNvSpPr>
            <a:spLocks noGrp="1"/>
          </p:cNvSpPr>
          <p:nvPr>
            <p:ph idx="1"/>
          </p:nvPr>
        </p:nvSpPr>
        <p:spPr>
          <a:xfrm>
            <a:off x="539552" y="1916832"/>
            <a:ext cx="8209161" cy="4752256"/>
          </a:xfrm>
        </p:spPr>
        <p:txBody>
          <a:bodyPr/>
          <a:lstStyle/>
          <a:p>
            <a:r>
              <a:rPr lang="en-US" altLang="zh-HK" sz="2800" dirty="0"/>
              <a:t>A deposit of </a:t>
            </a:r>
            <a:r>
              <a:rPr lang="en-US" altLang="zh-HK" sz="2800" dirty="0">
                <a:solidFill>
                  <a:srgbClr val="FF0000"/>
                </a:solidFill>
              </a:rPr>
              <a:t>$1000 </a:t>
            </a:r>
            <a:r>
              <a:rPr lang="en-US" altLang="zh-HK" sz="2800" dirty="0"/>
              <a:t>has to be made if societies would like to borrow any equipment from the University</a:t>
            </a:r>
            <a:r>
              <a:rPr lang="en-US" altLang="zh-HK" sz="2800" dirty="0" smtClean="0"/>
              <a:t>.</a:t>
            </a:r>
          </a:p>
          <a:p>
            <a:r>
              <a:rPr lang="en-US" altLang="zh-HK" sz="2800" dirty="0" smtClean="0"/>
              <a:t>Please </a:t>
            </a:r>
            <a:r>
              <a:rPr lang="en-US" altLang="zh-HK" sz="2800" dirty="0"/>
              <a:t>deposit the </a:t>
            </a:r>
            <a:r>
              <a:rPr lang="en-US" altLang="zh-HK" sz="2800" dirty="0" smtClean="0"/>
              <a:t>money into </a:t>
            </a:r>
            <a:r>
              <a:rPr lang="en-US" altLang="zh-HK" sz="2800" dirty="0"/>
              <a:t>the HKUSTSU bank account (Hang Seng Bank </a:t>
            </a:r>
            <a:r>
              <a:rPr lang="en-US" altLang="zh-HK" sz="2800" dirty="0" smtClean="0"/>
              <a:t>361-047681-004) </a:t>
            </a:r>
            <a:r>
              <a:rPr lang="en-US" altLang="zh-HK" sz="2800" b="1" dirty="0"/>
              <a:t>and</a:t>
            </a:r>
            <a:r>
              <a:rPr lang="en-US" altLang="zh-HK" sz="2800" dirty="0"/>
              <a:t> submit the receipt to </a:t>
            </a:r>
            <a:r>
              <a:rPr lang="en-US" altLang="zh-HK" sz="2800" u="sng" dirty="0" smtClean="0"/>
              <a:t>LG5 Students</a:t>
            </a:r>
            <a:r>
              <a:rPr lang="en-US" altLang="zh-HK" sz="2800" u="sng" dirty="0"/>
              <a:t>’ Union </a:t>
            </a:r>
            <a:r>
              <a:rPr lang="en-US" altLang="zh-HK" sz="2800" u="sng" dirty="0" smtClean="0"/>
              <a:t>Office</a:t>
            </a:r>
            <a:r>
              <a:rPr lang="en-US" altLang="zh-HK" sz="2800" dirty="0" smtClean="0"/>
              <a:t> </a:t>
            </a:r>
            <a:r>
              <a:rPr lang="en-US" altLang="zh-HK" sz="2800" b="1" dirty="0" smtClean="0">
                <a:solidFill>
                  <a:srgbClr val="FA2616"/>
                </a:solidFill>
              </a:rPr>
              <a:t>before </a:t>
            </a:r>
            <a:r>
              <a:rPr lang="en-US" altLang="zh-TW" sz="2800" b="1" u="sng" dirty="0" smtClean="0">
                <a:solidFill>
                  <a:srgbClr val="FA2616"/>
                </a:solidFill>
              </a:rPr>
              <a:t>30</a:t>
            </a:r>
            <a:r>
              <a:rPr lang="en-US" altLang="zh-HK" sz="2800" b="1" u="sng" dirty="0" smtClean="0">
                <a:solidFill>
                  <a:srgbClr val="FA2616"/>
                </a:solidFill>
              </a:rPr>
              <a:t> June </a:t>
            </a:r>
            <a:r>
              <a:rPr lang="en-US" altLang="zh-TW" sz="2800" b="1" u="sng" dirty="0" smtClean="0">
                <a:solidFill>
                  <a:srgbClr val="FA2616"/>
                </a:solidFill>
              </a:rPr>
              <a:t>2015</a:t>
            </a:r>
            <a:r>
              <a:rPr lang="en-US" altLang="zh-HK" sz="2800" dirty="0" smtClean="0"/>
              <a:t>.</a:t>
            </a:r>
          </a:p>
          <a:p>
            <a:r>
              <a:rPr lang="en-US" altLang="zh-HK" sz="2800" dirty="0"/>
              <a:t> </a:t>
            </a:r>
            <a:r>
              <a:rPr lang="en-US" altLang="zh-HK" sz="2800" dirty="0" smtClean="0"/>
              <a:t>NO </a:t>
            </a:r>
            <a:r>
              <a:rPr lang="en-US" altLang="zh-HK" sz="2800" dirty="0"/>
              <a:t>CASH</a:t>
            </a:r>
            <a:r>
              <a:rPr lang="en-US" altLang="zh-HK" sz="2800" dirty="0" smtClean="0"/>
              <a:t>!!</a:t>
            </a:r>
            <a:endParaRPr lang="en-US" altLang="zh-HK" dirty="0"/>
          </a:p>
          <a:p>
            <a:pPr marL="0" indent="0" eaLnBrk="1" hangingPunct="1"/>
            <a:endParaRPr lang="en-US" altLang="zh-HK" dirty="0" smtClean="0"/>
          </a:p>
          <a:p>
            <a:pPr marL="0" indent="0" eaLnBrk="1" hangingPunct="1"/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2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標題 2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HK" sz="3600" dirty="0" smtClean="0"/>
              <a:t>O Camp Information for </a:t>
            </a:r>
            <a:br>
              <a:rPr lang="en-US" altLang="zh-HK" sz="3600" dirty="0" smtClean="0"/>
            </a:br>
            <a:r>
              <a:rPr lang="en-US" altLang="zh-HK" sz="3600" dirty="0" smtClean="0"/>
              <a:t>the First Year Success (FYS) website</a:t>
            </a:r>
            <a:endParaRPr lang="zh-HK" altLang="en-US" sz="3600" dirty="0" smtClean="0"/>
          </a:p>
        </p:txBody>
      </p:sp>
      <p:sp>
        <p:nvSpPr>
          <p:cNvPr id="65538" name="Rectangle 5"/>
          <p:cNvSpPr>
            <a:spLocks noChangeArrowheads="1"/>
          </p:cNvSpPr>
          <p:nvPr/>
        </p:nvSpPr>
        <p:spPr bwMode="auto">
          <a:xfrm>
            <a:off x="539626" y="2492375"/>
            <a:ext cx="84248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HK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altLang="zh-HK" sz="2400" dirty="0" smtClean="0">
                <a:solidFill>
                  <a:schemeClr val="tx2"/>
                </a:solidFill>
                <a:latin typeface="Calibri" pitchFamily="34" charset="0"/>
              </a:rPr>
              <a:t>    Each </a:t>
            </a:r>
            <a:r>
              <a:rPr lang="en-US" altLang="zh-HK" sz="2400" dirty="0">
                <a:solidFill>
                  <a:schemeClr val="tx2"/>
                </a:solidFill>
                <a:latin typeface="Calibri" pitchFamily="34" charset="0"/>
              </a:rPr>
              <a:t>society must send the following information via </a:t>
            </a:r>
            <a:r>
              <a:rPr lang="en-US" altLang="zh-HK" sz="2400" dirty="0" smtClean="0">
                <a:solidFill>
                  <a:schemeClr val="tx2"/>
                </a:solidFill>
                <a:latin typeface="Calibri" pitchFamily="34" charset="0"/>
              </a:rPr>
              <a:t>email </a:t>
            </a:r>
            <a:r>
              <a:rPr lang="en-US" altLang="zh-HK" sz="2400" dirty="0" smtClean="0">
                <a:solidFill>
                  <a:srgbClr val="FA2616"/>
                </a:solidFill>
                <a:latin typeface="Calibri" pitchFamily="34" charset="0"/>
              </a:rPr>
              <a:t>su_union@ust.hk</a:t>
            </a:r>
            <a:r>
              <a:rPr lang="en-US" altLang="zh-HK" sz="2400" dirty="0" smtClean="0">
                <a:solidFill>
                  <a:srgbClr val="8B0D03"/>
                </a:solidFill>
                <a:latin typeface="Calibri" pitchFamily="34" charset="0"/>
              </a:rPr>
              <a:t> 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by </a:t>
            </a:r>
            <a:r>
              <a:rPr lang="en-US" altLang="zh-HK" sz="2400" b="1" dirty="0" smtClean="0">
                <a:solidFill>
                  <a:srgbClr val="FF0000"/>
                </a:solidFill>
                <a:latin typeface="Calibri" pitchFamily="34" charset="0"/>
              </a:rPr>
              <a:t>23 </a:t>
            </a:r>
            <a:r>
              <a:rPr lang="en-US" altLang="zh-HK" sz="2400" b="1" dirty="0">
                <a:solidFill>
                  <a:srgbClr val="FF0000"/>
                </a:solidFill>
                <a:latin typeface="Calibri" pitchFamily="34" charset="0"/>
              </a:rPr>
              <a:t>June </a:t>
            </a:r>
            <a:r>
              <a:rPr lang="en-US" altLang="zh-HK" sz="2400" b="1" dirty="0" smtClean="0">
                <a:solidFill>
                  <a:srgbClr val="FF0000"/>
                </a:solidFill>
                <a:latin typeface="Calibri" pitchFamily="34" charset="0"/>
              </a:rPr>
              <a:t>2015</a:t>
            </a:r>
            <a:endParaRPr lang="en-US" altLang="zh-HK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altLang="zh-HK" sz="2400" b="1" dirty="0" smtClean="0">
                <a:solidFill>
                  <a:srgbClr val="310589"/>
                </a:solidFill>
                <a:latin typeface="Calibri" pitchFamily="34" charset="0"/>
              </a:rPr>
              <a:t>Name </a:t>
            </a:r>
            <a:r>
              <a:rPr lang="en-US" altLang="zh-HK" sz="2400" b="1" dirty="0">
                <a:solidFill>
                  <a:srgbClr val="310589"/>
                </a:solidFill>
                <a:latin typeface="Calibri" pitchFamily="34" charset="0"/>
              </a:rPr>
              <a:t>of Organizer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: e.g. HKUST Student Union</a:t>
            </a:r>
          </a:p>
          <a:p>
            <a:pPr marL="342900" indent="-342900">
              <a:buFontTx/>
              <a:buAutoNum type="arabicPeriod"/>
            </a:pP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Information of the </a:t>
            </a:r>
            <a:r>
              <a:rPr lang="en-US" altLang="zh-HK" sz="2400" b="1" dirty="0">
                <a:solidFill>
                  <a:srgbClr val="310589"/>
                </a:solidFill>
                <a:latin typeface="Calibri" pitchFamily="34" charset="0"/>
              </a:rPr>
              <a:t>Person-in-charge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 (max. 2)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	</a:t>
            </a:r>
            <a:r>
              <a:rPr lang="en-US" altLang="zh-HK" sz="2400" dirty="0" err="1">
                <a:solidFill>
                  <a:srgbClr val="310589"/>
                </a:solidFill>
                <a:latin typeface="Calibri" pitchFamily="34" charset="0"/>
              </a:rPr>
              <a:t>i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.  Name in  English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	ii. Contact (Mobile and ITSC email account)</a:t>
            </a:r>
            <a:r>
              <a:rPr lang="en-US" altLang="zh-HK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3. </a:t>
            </a:r>
            <a:r>
              <a:rPr lang="en-US" altLang="zh-HK" sz="2400" b="1" dirty="0" smtClean="0">
                <a:solidFill>
                  <a:srgbClr val="310589"/>
                </a:solidFill>
                <a:latin typeface="Calibri" pitchFamily="34" charset="0"/>
              </a:rPr>
              <a:t>Society Website </a:t>
            </a:r>
            <a:r>
              <a:rPr lang="en-US" altLang="zh-HK" sz="2400" b="1" dirty="0">
                <a:solidFill>
                  <a:srgbClr val="310589"/>
                </a:solidFill>
                <a:latin typeface="Calibri" pitchFamily="34" charset="0"/>
              </a:rPr>
              <a:t>URL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 (if any)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4. O </a:t>
            </a:r>
            <a:r>
              <a:rPr lang="en-US" altLang="zh-TW" sz="2400" dirty="0" smtClean="0">
                <a:solidFill>
                  <a:srgbClr val="310589"/>
                </a:solidFill>
                <a:latin typeface="Calibri" pitchFamily="34" charset="0"/>
              </a:rPr>
              <a:t>C</a:t>
            </a:r>
            <a:r>
              <a:rPr lang="en-US" altLang="zh-HK" sz="2400" dirty="0" smtClean="0">
                <a:solidFill>
                  <a:srgbClr val="310589"/>
                </a:solidFill>
                <a:latin typeface="Calibri" pitchFamily="34" charset="0"/>
              </a:rPr>
              <a:t>amp </a:t>
            </a:r>
            <a:r>
              <a:rPr lang="en-US" altLang="zh-HK" sz="2400" b="1" dirty="0">
                <a:solidFill>
                  <a:srgbClr val="310589"/>
                </a:solidFill>
                <a:latin typeface="Calibri" pitchFamily="34" charset="0"/>
              </a:rPr>
              <a:t>Period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 (Date &amp; Time)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5. O </a:t>
            </a:r>
            <a:r>
              <a:rPr lang="en-US" altLang="zh-TW" sz="2400" dirty="0" smtClean="0">
                <a:solidFill>
                  <a:srgbClr val="310589"/>
                </a:solidFill>
                <a:latin typeface="Calibri" pitchFamily="34" charset="0"/>
              </a:rPr>
              <a:t>C</a:t>
            </a:r>
            <a:r>
              <a:rPr lang="en-US" altLang="zh-HK" sz="2400" dirty="0" smtClean="0">
                <a:solidFill>
                  <a:srgbClr val="310589"/>
                </a:solidFill>
                <a:latin typeface="Calibri" pitchFamily="34" charset="0"/>
              </a:rPr>
              <a:t>amp </a:t>
            </a:r>
            <a:r>
              <a:rPr lang="en-US" altLang="zh-HK" sz="2400" b="1" dirty="0">
                <a:solidFill>
                  <a:srgbClr val="310589"/>
                </a:solidFill>
                <a:latin typeface="Calibri" pitchFamily="34" charset="0"/>
              </a:rPr>
              <a:t>Venue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 (HKUST campus or off-campus </a:t>
            </a:r>
            <a:r>
              <a:rPr lang="en-US" altLang="zh-HK" sz="2400" dirty="0" smtClean="0">
                <a:solidFill>
                  <a:srgbClr val="310589"/>
                </a:solidFill>
                <a:latin typeface="Calibri" pitchFamily="34" charset="0"/>
              </a:rPr>
              <a:t>venue</a:t>
            </a:r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) </a:t>
            </a:r>
          </a:p>
          <a:p>
            <a:pPr marL="342900" indent="-342900"/>
            <a:r>
              <a:rPr lang="en-US" altLang="zh-HK" sz="2400" dirty="0">
                <a:solidFill>
                  <a:srgbClr val="310589"/>
                </a:solidFill>
                <a:latin typeface="Calibri" pitchFamily="34" charset="0"/>
              </a:rPr>
              <a:t>6. O </a:t>
            </a:r>
            <a:r>
              <a:rPr lang="en-US" altLang="zh-HK" sz="2400" dirty="0" smtClean="0">
                <a:solidFill>
                  <a:srgbClr val="310589"/>
                </a:solidFill>
                <a:latin typeface="Calibri" pitchFamily="34" charset="0"/>
              </a:rPr>
              <a:t>Camp</a:t>
            </a:r>
            <a:r>
              <a:rPr lang="en-US" altLang="zh-HK" dirty="0" smtClean="0"/>
              <a:t> </a:t>
            </a:r>
            <a:r>
              <a:rPr lang="en-US" altLang="zh-HK" sz="2400" b="1" dirty="0" smtClean="0">
                <a:solidFill>
                  <a:srgbClr val="310589"/>
                </a:solidFill>
                <a:latin typeface="Calibri" pitchFamily="34" charset="0"/>
              </a:rPr>
              <a:t>Quota</a:t>
            </a:r>
            <a:endParaRPr lang="en-US" altLang="zh-HK" sz="2400" b="1" dirty="0">
              <a:solidFill>
                <a:srgbClr val="3105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內容版面配置區 1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76464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A maximum of 3 posters </a:t>
            </a:r>
            <a:r>
              <a:rPr lang="en-GB" sz="2800" dirty="0"/>
              <a:t>per </a:t>
            </a:r>
            <a:r>
              <a:rPr lang="en-GB" sz="2800" dirty="0" smtClean="0"/>
              <a:t>society, each </a:t>
            </a:r>
            <a:r>
              <a:rPr lang="en-GB" sz="2800" dirty="0"/>
              <a:t>poster </a:t>
            </a:r>
            <a:r>
              <a:rPr lang="en-GB" sz="2800" dirty="0" smtClean="0"/>
              <a:t>maximum </a:t>
            </a:r>
            <a:r>
              <a:rPr lang="en-GB" sz="2800" dirty="0"/>
              <a:t>15 seconds for a posting period of maximum 2 </a:t>
            </a:r>
            <a:r>
              <a:rPr lang="en-GB" sz="2800" dirty="0" smtClean="0"/>
              <a:t>weeks (request </a:t>
            </a:r>
            <a:r>
              <a:rPr lang="en-GB" sz="2800" dirty="0"/>
              <a:t>for further </a:t>
            </a:r>
            <a:r>
              <a:rPr lang="en-GB" sz="2800" dirty="0" smtClean="0"/>
              <a:t>extension)</a:t>
            </a:r>
          </a:p>
          <a:p>
            <a:r>
              <a:rPr lang="en-GB" sz="2800" dirty="0" smtClean="0"/>
              <a:t>Email content: NAME </a:t>
            </a:r>
            <a:r>
              <a:rPr lang="en-GB" sz="2800" dirty="0"/>
              <a:t>of society, PIC contact and </a:t>
            </a:r>
            <a:r>
              <a:rPr lang="en-GB" sz="2800" dirty="0" smtClean="0"/>
              <a:t>posting period</a:t>
            </a:r>
            <a:endParaRPr lang="en-GB" sz="2800" dirty="0"/>
          </a:p>
          <a:p>
            <a:r>
              <a:rPr lang="en-GB" sz="2800" dirty="0"/>
              <a:t>Resolution: 1920 X 1000 </a:t>
            </a:r>
            <a:r>
              <a:rPr lang="en-GB" sz="2800" dirty="0" smtClean="0"/>
              <a:t>pixels</a:t>
            </a:r>
            <a:endParaRPr lang="en-GB" sz="2800" dirty="0"/>
          </a:p>
          <a:p>
            <a:r>
              <a:rPr lang="en-GB" sz="2800" dirty="0"/>
              <a:t>Poster file format: JPG/ </a:t>
            </a:r>
            <a:r>
              <a:rPr lang="en-GB" sz="2800" dirty="0" smtClean="0"/>
              <a:t>JPEG </a:t>
            </a:r>
          </a:p>
          <a:p>
            <a:endParaRPr lang="en-GB" sz="2800" dirty="0"/>
          </a:p>
          <a:p>
            <a:r>
              <a:rPr lang="en-GB" sz="2800" dirty="0" smtClean="0"/>
              <a:t>The </a:t>
            </a:r>
            <a:r>
              <a:rPr lang="en-GB" sz="2800" dirty="0"/>
              <a:t>proposed E-Board slides must be sent to PAO by email </a:t>
            </a:r>
            <a:r>
              <a:rPr lang="en-GB" sz="2800" dirty="0">
                <a:hlinkClick r:id="rId3"/>
              </a:rPr>
              <a:t>eboard@ust.hk</a:t>
            </a:r>
            <a:r>
              <a:rPr lang="en-GB" sz="2800" dirty="0"/>
              <a:t> two weeks prior to the first day of the posting </a:t>
            </a:r>
            <a:r>
              <a:rPr lang="en-GB" sz="2800" dirty="0" smtClean="0"/>
              <a:t>period</a:t>
            </a:r>
            <a:r>
              <a:rPr lang="en-GB" sz="2800" dirty="0"/>
              <a:t> </a:t>
            </a:r>
            <a:r>
              <a:rPr lang="en-GB" sz="2800" b="1" u="sng" dirty="0" smtClean="0"/>
              <a:t>through </a:t>
            </a:r>
            <a:r>
              <a:rPr lang="en-GB" sz="2800" b="1" u="sng" dirty="0" smtClean="0">
                <a:solidFill>
                  <a:srgbClr val="FA2616"/>
                </a:solidFill>
              </a:rPr>
              <a:t>society email account.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188" y="338138"/>
            <a:ext cx="7848600" cy="930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Use of </a:t>
            </a:r>
            <a:r>
              <a:rPr lang="en-US" altLang="zh-HK" dirty="0" smtClean="0"/>
              <a:t>E-Board to promote O Camp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Student Activities Insurance Scheme</a:t>
            </a:r>
            <a:endParaRPr lang="zh-TW" altLang="en-US" dirty="0"/>
          </a:p>
        </p:txBody>
      </p:sp>
      <p:sp>
        <p:nvSpPr>
          <p:cNvPr id="4" name="內容版面配置區 1"/>
          <p:cNvSpPr txBox="1">
            <a:spLocks/>
          </p:cNvSpPr>
          <p:nvPr/>
        </p:nvSpPr>
        <p:spPr>
          <a:xfrm>
            <a:off x="539552" y="2492896"/>
            <a:ext cx="792088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en-US" altLang="zh-HK" sz="2600" dirty="0" smtClean="0">
                <a:solidFill>
                  <a:srgbClr val="310589"/>
                </a:solidFill>
              </a:rPr>
              <a:t>Insurance provided by SAO for </a:t>
            </a:r>
            <a:r>
              <a:rPr lang="en-US" altLang="zh-HK" sz="2600" b="1" dirty="0" smtClean="0">
                <a:solidFill>
                  <a:srgbClr val="310589"/>
                </a:solidFill>
              </a:rPr>
              <a:t>Alumni / non-HKUST people </a:t>
            </a:r>
            <a:r>
              <a:rPr lang="en-US" altLang="zh-HK" sz="2600" dirty="0" smtClean="0">
                <a:solidFill>
                  <a:srgbClr val="310589"/>
                </a:solidFill>
              </a:rPr>
              <a:t>who involve as O Camp helpers, invited guests or working team members in activities</a:t>
            </a:r>
          </a:p>
          <a:p>
            <a:pPr fontAlgn="auto">
              <a:spcAft>
                <a:spcPts val="0"/>
              </a:spcAft>
            </a:pPr>
            <a:r>
              <a:rPr lang="en-US" altLang="zh-HK" sz="2600" dirty="0" smtClean="0">
                <a:solidFill>
                  <a:srgbClr val="310589"/>
                </a:solidFill>
              </a:rPr>
              <a:t>This year: </a:t>
            </a:r>
            <a:r>
              <a:rPr lang="en-US" altLang="zh-HK" sz="2600" dirty="0" smtClean="0">
                <a:solidFill>
                  <a:srgbClr val="FF0000"/>
                </a:solidFill>
              </a:rPr>
              <a:t>Free of charge</a:t>
            </a:r>
          </a:p>
          <a:p>
            <a:pPr fontAlgn="auto">
              <a:spcAft>
                <a:spcPts val="0"/>
              </a:spcAft>
            </a:pPr>
            <a:r>
              <a:rPr lang="en-US" altLang="zh-HK" sz="2600" dirty="0" smtClean="0">
                <a:solidFill>
                  <a:srgbClr val="310589"/>
                </a:solidFill>
              </a:rPr>
              <a:t>Due date</a:t>
            </a:r>
            <a:r>
              <a:rPr lang="en-US" altLang="zh-HK" sz="2600" dirty="0" smtClean="0">
                <a:solidFill>
                  <a:srgbClr val="002060"/>
                </a:solidFill>
              </a:rPr>
              <a:t>: </a:t>
            </a:r>
            <a:r>
              <a:rPr lang="en-US" altLang="zh-HK" sz="2600" u="sng" dirty="0" smtClean="0">
                <a:solidFill>
                  <a:srgbClr val="002060"/>
                </a:solidFill>
              </a:rPr>
              <a:t>1 day before </a:t>
            </a:r>
            <a:r>
              <a:rPr lang="en-US" altLang="zh-HK" sz="2600" u="sng" dirty="0" smtClean="0">
                <a:solidFill>
                  <a:srgbClr val="310589"/>
                </a:solidFill>
              </a:rPr>
              <a:t>the start of your O Camp </a:t>
            </a:r>
            <a:endParaRPr lang="en-US" altLang="zh-HK" sz="2600" u="sng" dirty="0">
              <a:solidFill>
                <a:srgbClr val="310589"/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zh-HK" dirty="0" smtClean="0">
              <a:solidFill>
                <a:srgbClr val="310589"/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zh-HK" dirty="0" smtClean="0">
              <a:solidFill>
                <a:srgbClr val="310589"/>
              </a:solidFill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HK" dirty="0">
                <a:solidFill>
                  <a:srgbClr val="310589"/>
                </a:solidFill>
                <a:hlinkClick r:id="rId2"/>
              </a:rPr>
              <a:t>https://</a:t>
            </a:r>
            <a:r>
              <a:rPr lang="en-US" altLang="zh-HK" dirty="0" smtClean="0">
                <a:solidFill>
                  <a:srgbClr val="310589"/>
                </a:solidFill>
                <a:hlinkClick r:id="rId2"/>
              </a:rPr>
              <a:t>sao.ust.hk/studentlife/insurance_for_nonHKUST_persons_involved.html</a:t>
            </a:r>
            <a:endParaRPr lang="en-US" altLang="zh-HK" dirty="0">
              <a:solidFill>
                <a:srgbClr val="310589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en-US" altLang="zh-HK" dirty="0" smtClean="0">
              <a:solidFill>
                <a:srgbClr val="3105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內容版面配置區 1"/>
          <p:cNvSpPr>
            <a:spLocks noGrp="1"/>
          </p:cNvSpPr>
          <p:nvPr>
            <p:ph idx="1"/>
          </p:nvPr>
        </p:nvSpPr>
        <p:spPr>
          <a:xfrm>
            <a:off x="755576" y="2564904"/>
            <a:ext cx="8640959" cy="3450696"/>
          </a:xfrm>
        </p:spPr>
        <p:txBody>
          <a:bodyPr>
            <a:normAutofit/>
          </a:bodyPr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altLang="zh-HK" sz="8600" i="1" dirty="0" smtClean="0"/>
              <a:t>Green! O Camp </a:t>
            </a:r>
            <a:r>
              <a:rPr lang="en-US" altLang="zh-HK" sz="8600" dirty="0" smtClean="0"/>
              <a:t>Project</a:t>
            </a:r>
          </a:p>
          <a:p>
            <a:pPr marL="0" indent="0" algn="ctr" eaLnBrk="1" hangingPunct="1">
              <a:buFont typeface="Symbol" pitchFamily="18" charset="2"/>
              <a:buNone/>
            </a:pPr>
            <a:endParaRPr lang="zh-HK" altLang="en-US" sz="6600" dirty="0" smtClean="0"/>
          </a:p>
        </p:txBody>
      </p:sp>
      <p:sp>
        <p:nvSpPr>
          <p:cNvPr id="6963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</p:spTree>
    <p:extLst>
      <p:ext uri="{BB962C8B-B14F-4D97-AF65-F5344CB8AC3E}">
        <p14:creationId xmlns:p14="http://schemas.microsoft.com/office/powerpoint/2010/main" val="12162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ea typeface="標楷體" pitchFamily="65" charset="-120"/>
              </a:rPr>
              <a:t>Important dates for </a:t>
            </a:r>
            <a:br>
              <a:rPr lang="en-US" altLang="zh-TW" sz="4000" dirty="0" smtClean="0">
                <a:solidFill>
                  <a:schemeClr val="bg1"/>
                </a:solidFill>
                <a:ea typeface="標楷體" pitchFamily="65" charset="-120"/>
              </a:rPr>
            </a:br>
            <a:r>
              <a:rPr lang="en-US" altLang="zh-TW" sz="4000" dirty="0">
                <a:ea typeface="標楷體" pitchFamily="65" charset="-120"/>
              </a:rPr>
              <a:t>O Camp </a:t>
            </a:r>
            <a:r>
              <a:rPr lang="en-US" altLang="zh-TW" sz="4000" dirty="0" smtClean="0">
                <a:ea typeface="標楷體" pitchFamily="65" charset="-120"/>
              </a:rPr>
              <a:t>documents’ </a:t>
            </a:r>
            <a:r>
              <a:rPr lang="en-US" sz="4000" dirty="0" smtClean="0">
                <a:solidFill>
                  <a:schemeClr val="bg1"/>
                </a:solidFill>
                <a:ea typeface="標楷體" pitchFamily="65" charset="-120"/>
              </a:rPr>
              <a:t>submission</a:t>
            </a:r>
            <a:r>
              <a:rPr lang="en-US" sz="4000" dirty="0" smtClean="0">
                <a:ea typeface="標楷體" pitchFamily="65" charset="-120"/>
              </a:rPr>
              <a:t> to SU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11428"/>
              </p:ext>
            </p:extLst>
          </p:nvPr>
        </p:nvGraphicFramePr>
        <p:xfrm>
          <a:off x="467544" y="1682391"/>
          <a:ext cx="8208912" cy="50924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76627"/>
                <a:gridCol w="5332285"/>
              </a:tblGrid>
              <a:tr h="54757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Deadline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Document</a:t>
                      </a:r>
                      <a:endParaRPr lang="en-GB" sz="2200" dirty="0"/>
                    </a:p>
                  </a:txBody>
                  <a:tcPr/>
                </a:tc>
              </a:tr>
              <a:tr h="53302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16 June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</a:rPr>
                        <a:t> 2015 (Tue)</a:t>
                      </a:r>
                      <a:endParaRPr lang="en-GB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 Camp </a:t>
                      </a:r>
                      <a:r>
                        <a:rPr lang="en-US" sz="2200" dirty="0" smtClean="0"/>
                        <a:t>Proposal 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*(submit to su_union@ust.hk)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FF0000"/>
                          </a:solidFill>
                        </a:rPr>
                        <a:t>19 June</a:t>
                      </a:r>
                      <a:r>
                        <a:rPr lang="en-US" altLang="zh-TW" sz="2200" b="1" baseline="0" dirty="0" smtClean="0">
                          <a:solidFill>
                            <a:srgbClr val="FF0000"/>
                          </a:solidFill>
                        </a:rPr>
                        <a:t> 2015 (Fri)</a:t>
                      </a:r>
                      <a:endParaRPr lang="en-GB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Non-</a:t>
                      </a:r>
                      <a:r>
                        <a:rPr lang="en-US" sz="2200" dirty="0" err="1" smtClean="0"/>
                        <a:t>Ju</a:t>
                      </a:r>
                      <a:r>
                        <a:rPr lang="en-US" sz="2200" dirty="0" smtClean="0"/>
                        <a:t>: Atrium</a:t>
                      </a:r>
                      <a:r>
                        <a:rPr lang="en-US" sz="2200" baseline="0" dirty="0" smtClean="0"/>
                        <a:t> Booking form to FMO</a:t>
                      </a:r>
                      <a:endParaRPr lang="en-GB" sz="2200" dirty="0"/>
                    </a:p>
                  </a:txBody>
                  <a:tcPr anchor="ctr"/>
                </a:tc>
              </a:tr>
              <a:tr h="5403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0" u="none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2200" b="0" u="none" baseline="0" dirty="0" smtClean="0">
                          <a:solidFill>
                            <a:schemeClr val="tx1"/>
                          </a:solidFill>
                        </a:rPr>
                        <a:t> June 2015 : </a:t>
                      </a:r>
                      <a:r>
                        <a:rPr lang="en-US" sz="2200" b="1" u="none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b="1" u="none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2200" b="1" u="none" baseline="0" dirty="0" smtClean="0">
                          <a:solidFill>
                            <a:schemeClr val="tx1"/>
                          </a:solidFill>
                        </a:rPr>
                        <a:t> POAC Meeting</a:t>
                      </a:r>
                      <a:r>
                        <a:rPr lang="en-US" sz="2200" b="0" u="none" baseline="0" dirty="0" smtClean="0">
                          <a:solidFill>
                            <a:schemeClr val="tx1"/>
                          </a:solidFill>
                        </a:rPr>
                        <a:t> (to confirm time slot)</a:t>
                      </a:r>
                      <a:endParaRPr lang="en-GB" sz="22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 anchor="ctr"/>
                </a:tc>
              </a:tr>
              <a:tr h="547574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23 June 2015 (Tue)</a:t>
                      </a:r>
                      <a:endParaRPr lang="en-GB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O</a:t>
                      </a:r>
                      <a:r>
                        <a:rPr lang="en-US" altLang="zh-TW" sz="2200" baseline="0" dirty="0" smtClean="0"/>
                        <a:t> Camp information for FYS </a:t>
                      </a:r>
                      <a:r>
                        <a:rPr lang="en-US" altLang="zh-TW" sz="2200" baseline="0" dirty="0" smtClean="0"/>
                        <a:t>website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*(submit to su_union@ust.hk)</a:t>
                      </a:r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7574">
                <a:tc vMerge="1">
                  <a:txBody>
                    <a:bodyPr/>
                    <a:lstStyle/>
                    <a:p>
                      <a:pPr algn="ctr"/>
                      <a:endParaRPr lang="en-GB" sz="2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Venue list booking chart</a:t>
                      </a:r>
                      <a:endParaRPr lang="en-GB" sz="2200" dirty="0"/>
                    </a:p>
                  </a:txBody>
                  <a:tcPr anchor="ctr"/>
                </a:tc>
              </a:tr>
              <a:tr h="547574">
                <a:tc vMerge="1">
                  <a:txBody>
                    <a:bodyPr/>
                    <a:lstStyle/>
                    <a:p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Hall place allocation of each field</a:t>
                      </a:r>
                      <a:endParaRPr lang="en-GB" altLang="zh-TW" sz="2200" dirty="0" smtClean="0"/>
                    </a:p>
                  </a:txBody>
                  <a:tcPr anchor="ctr"/>
                </a:tc>
              </a:tr>
              <a:tr h="547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 smtClean="0">
                          <a:solidFill>
                            <a:srgbClr val="FF0000"/>
                          </a:solidFill>
                        </a:rPr>
                        <a:t>26 June 2015 (Fri)</a:t>
                      </a:r>
                      <a:endParaRPr lang="en-GB" altLang="zh-TW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dirty="0" smtClean="0"/>
                        <a:t>Equipment</a:t>
                      </a:r>
                      <a:r>
                        <a:rPr lang="en-US" altLang="zh-TW" sz="2200" baseline="0" dirty="0" smtClean="0"/>
                        <a:t> list booking chart</a:t>
                      </a:r>
                      <a:endParaRPr lang="en-GB" altLang="zh-TW" sz="22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30 June 2015 (Tue)</a:t>
                      </a:r>
                      <a:endParaRPr lang="en-GB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 Camp deposit receipt</a:t>
                      </a:r>
                      <a:endParaRPr lang="en-GB" sz="2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en-US" altLang="zh-HK" sz="9600" dirty="0" smtClean="0"/>
              <a:t>Q&amp;A</a:t>
            </a:r>
            <a:endParaRPr lang="zh-HK" altLang="en-US" sz="9600" dirty="0" smtClean="0"/>
          </a:p>
        </p:txBody>
      </p:sp>
      <p:sp>
        <p:nvSpPr>
          <p:cNvPr id="6963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SU </a:t>
            </a:r>
            <a:r>
              <a:rPr lang="en-US" altLang="zh-HK" dirty="0"/>
              <a:t>Office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Location</a:t>
            </a:r>
            <a:r>
              <a:rPr lang="en-US" altLang="zh-HK" dirty="0"/>
              <a:t>: LG 5313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Tel</a:t>
            </a:r>
            <a:r>
              <a:rPr lang="en-US" altLang="zh-HK" dirty="0"/>
              <a:t>: 2335 1732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Email</a:t>
            </a:r>
            <a:r>
              <a:rPr lang="en-US" altLang="zh-HK" dirty="0"/>
              <a:t>: su_union@ust.hk </a:t>
            </a:r>
            <a:endParaRPr lang="en-US" altLang="zh-HK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altLang="zh-HK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SU </a:t>
            </a:r>
            <a:r>
              <a:rPr lang="en-US" altLang="zh-HK" dirty="0"/>
              <a:t>Council Office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Location</a:t>
            </a:r>
            <a:r>
              <a:rPr lang="en-US" altLang="zh-HK" dirty="0"/>
              <a:t>: LG 5312 </a:t>
            </a:r>
          </a:p>
          <a:p>
            <a:pPr>
              <a:defRPr/>
            </a:pPr>
            <a:r>
              <a:rPr lang="en-US" altLang="zh-HK" dirty="0" smtClean="0"/>
              <a:t>Tel</a:t>
            </a:r>
            <a:r>
              <a:rPr lang="en-US" altLang="zh-HK" dirty="0"/>
              <a:t>: </a:t>
            </a:r>
            <a:r>
              <a:rPr lang="en-US" altLang="zh-TW" dirty="0"/>
              <a:t>3521 1599</a:t>
            </a:r>
            <a:r>
              <a:rPr lang="en-US" altLang="zh-HK" dirty="0" smtClean="0"/>
              <a:t> </a:t>
            </a:r>
            <a:endParaRPr lang="en-US" altLang="zh-HK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Email</a:t>
            </a:r>
            <a:r>
              <a:rPr lang="en-US" altLang="zh-HK" dirty="0"/>
              <a:t>: su_ucoun@ust.hk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dirty="0"/>
              <a:t>Contact 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en-US" dirty="0"/>
              <a:t/>
            </a:r>
            <a:br>
              <a:rPr lang="zh-HK" altLang="en-US" dirty="0"/>
            </a:br>
            <a:r>
              <a:rPr lang="en-US" altLang="zh-HK" sz="8900" dirty="0"/>
              <a:t>Introduction</a:t>
            </a:r>
            <a:r>
              <a:rPr lang="en-US" altLang="zh-HK" dirty="0"/>
              <a:t> </a:t>
            </a:r>
            <a:endParaRPr lang="zh-HK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33247"/>
              </p:ext>
            </p:extLst>
          </p:nvPr>
        </p:nvGraphicFramePr>
        <p:xfrm>
          <a:off x="755576" y="2852936"/>
          <a:ext cx="75608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929"/>
                <a:gridCol w="5409911"/>
              </a:tblGrid>
              <a:tr h="6094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Provisional Orientation Affairs Committee (POAC) 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519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Chairperson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2400" dirty="0" smtClean="0"/>
                        <a:t>WONG, </a:t>
                      </a:r>
                      <a:r>
                        <a:rPr lang="en-US" altLang="zh-HK" sz="2400" dirty="0" err="1" smtClean="0"/>
                        <a:t>Ka</a:t>
                      </a:r>
                      <a:r>
                        <a:rPr lang="en-US" altLang="zh-HK" sz="2400" dirty="0" smtClean="0"/>
                        <a:t> </a:t>
                      </a:r>
                      <a:r>
                        <a:rPr lang="en-US" altLang="zh-HK" sz="2400" dirty="0" err="1" smtClean="0"/>
                        <a:t>Wun</a:t>
                      </a:r>
                      <a:r>
                        <a:rPr lang="en-US" altLang="zh-HK" sz="2400" dirty="0" smtClean="0"/>
                        <a:t> Karen </a:t>
                      </a:r>
                      <a:br>
                        <a:rPr lang="en-US" altLang="zh-HK" sz="2400" dirty="0" smtClean="0"/>
                      </a:br>
                      <a:r>
                        <a:rPr lang="en-US" altLang="zh-HK" sz="2400" dirty="0" smtClean="0"/>
                        <a:t>(Council Vice Chairperson)</a:t>
                      </a:r>
                      <a:endParaRPr lang="en-GB" sz="2400" dirty="0"/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Mobile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64840350</a:t>
                      </a:r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ITSC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kwkwongaa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en-US" altLang="zh-HK" sz="9600" dirty="0" smtClean="0"/>
              <a:t>Orientation Affairs </a:t>
            </a:r>
            <a:endParaRPr lang="zh-HK" altLang="en-US" sz="9600" dirty="0" smtClean="0"/>
          </a:p>
        </p:txBody>
      </p:sp>
      <p:sp>
        <p:nvSpPr>
          <p:cNvPr id="4915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內容版面配置區 1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504031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zh-HK" sz="1600" dirty="0" smtClean="0"/>
              <a:t>The Provisional Orientation Affairs Committee shall consist of the following members:</a:t>
            </a:r>
            <a:endParaRPr lang="zh-HK" altLang="en-US" sz="1600" dirty="0" smtClean="0"/>
          </a:p>
        </p:txBody>
      </p:sp>
      <p:sp>
        <p:nvSpPr>
          <p:cNvPr id="50178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dirty="0" smtClean="0"/>
              <a:t>POAC Formation</a:t>
            </a:r>
            <a:endParaRPr lang="zh-HK" altLang="en-US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30369"/>
              </p:ext>
            </p:extLst>
          </p:nvPr>
        </p:nvGraphicFramePr>
        <p:xfrm>
          <a:off x="971600" y="1988840"/>
          <a:ext cx="7200800" cy="453650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176464"/>
                <a:gridCol w="3024336"/>
              </a:tblGrid>
              <a:tr h="446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Details</a:t>
                      </a:r>
                      <a:endParaRPr lang="en-GB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Position/ Representative</a:t>
                      </a:r>
                      <a:endParaRPr lang="en-GB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Council Vice Chairperson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Chairperson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500" dirty="0" smtClean="0">
                          <a:solidFill>
                            <a:srgbClr val="FF0000"/>
                          </a:solidFill>
                          <a:effectLst/>
                        </a:rPr>
                        <a:t>One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PEXCO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Secretary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500" dirty="0" smtClean="0">
                          <a:solidFill>
                            <a:srgbClr val="FF0000"/>
                          </a:solidFill>
                          <a:effectLst/>
                        </a:rPr>
                        <a:t>One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EB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EB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House Association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HOUSE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ICA 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ICA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500" dirty="0" smtClean="0">
                          <a:solidFill>
                            <a:srgbClr val="FF0000"/>
                          </a:solidFill>
                          <a:effectLst/>
                        </a:rPr>
                        <a:t>One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IP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IP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SA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SA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SBM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SBM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SENG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SENG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500" dirty="0" smtClean="0">
                          <a:solidFill>
                            <a:srgbClr val="FF0000"/>
                          </a:solidFill>
                          <a:effectLst/>
                        </a:rPr>
                        <a:t>One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SHSS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SHSS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71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</a:rPr>
                        <a:t>Two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Representatives from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</a:rPr>
                        <a:t>SSCI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SSCI</a:t>
                      </a:r>
                      <a:endParaRPr lang="en-GB" sz="15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633854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zh-HK" dirty="0" smtClean="0"/>
              <a:t>The Provisional Orientation </a:t>
            </a:r>
            <a:r>
              <a:rPr lang="en-US" altLang="zh-HK" dirty="0"/>
              <a:t>Affairs Committee shall take charge and be responsible for </a:t>
            </a:r>
            <a:r>
              <a:rPr lang="en-US" altLang="zh-HK" dirty="0" smtClean="0"/>
              <a:t> of </a:t>
            </a:r>
            <a:r>
              <a:rPr lang="en-US" altLang="zh-HK" dirty="0"/>
              <a:t>all orientation affairs of the Union. “Orientation Affairs” shall include matters and </a:t>
            </a:r>
            <a:r>
              <a:rPr lang="en-US" altLang="zh-HK" dirty="0" err="1"/>
              <a:t>programmes</a:t>
            </a:r>
            <a:r>
              <a:rPr lang="en-US" altLang="zh-HK" dirty="0"/>
              <a:t> concerning </a:t>
            </a:r>
            <a:r>
              <a:rPr lang="en-US" altLang="zh-TW" dirty="0" smtClean="0">
                <a:solidFill>
                  <a:srgbClr val="FF0000"/>
                </a:solidFill>
              </a:rPr>
              <a:t>Registration Day, </a:t>
            </a:r>
            <a:r>
              <a:rPr lang="en-US" altLang="zh-HK" dirty="0" smtClean="0">
                <a:solidFill>
                  <a:srgbClr val="FF0000"/>
                </a:solidFill>
              </a:rPr>
              <a:t>Orientation </a:t>
            </a:r>
            <a:r>
              <a:rPr lang="en-US" altLang="zh-HK" dirty="0">
                <a:solidFill>
                  <a:srgbClr val="FF0000"/>
                </a:solidFill>
              </a:rPr>
              <a:t>Days, Orientation Camps </a:t>
            </a:r>
            <a:r>
              <a:rPr lang="en-US" altLang="zh-HK" dirty="0" smtClean="0"/>
              <a:t>and</a:t>
            </a:r>
            <a:r>
              <a:rPr lang="en-US" altLang="zh-HK" dirty="0" smtClean="0">
                <a:solidFill>
                  <a:srgbClr val="FF0000"/>
                </a:solidFill>
              </a:rPr>
              <a:t> </a:t>
            </a:r>
            <a:r>
              <a:rPr lang="en-US" altLang="zh-HK" dirty="0">
                <a:solidFill>
                  <a:srgbClr val="FF0000"/>
                </a:solidFill>
              </a:rPr>
              <a:t>Orientation Weeks.</a:t>
            </a:r>
            <a:r>
              <a:rPr lang="en-US" altLang="zh-HK" dirty="0"/>
              <a:t/>
            </a:r>
            <a:br>
              <a:rPr lang="en-US" altLang="zh-HK" dirty="0"/>
            </a:br>
            <a:endParaRPr lang="zh-HK" altLang="en-US" dirty="0"/>
          </a:p>
        </p:txBody>
      </p:sp>
      <p:sp>
        <p:nvSpPr>
          <p:cNvPr id="51202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dirty="0" smtClean="0"/>
              <a:t>POAC Formation</a:t>
            </a:r>
            <a:endParaRPr lang="zh-HK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dirty="0" smtClean="0"/>
              <a:t>POAC Formation</a:t>
            </a:r>
            <a:endParaRPr lang="zh-HK" altLang="en-US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19912"/>
              </p:ext>
            </p:extLst>
          </p:nvPr>
        </p:nvGraphicFramePr>
        <p:xfrm>
          <a:off x="755577" y="1412776"/>
          <a:ext cx="7560839" cy="51551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808311"/>
                <a:gridCol w="2736304"/>
                <a:gridCol w="2016224"/>
              </a:tblGrid>
              <a:tr h="3334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Position/ Representative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Tel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WONG Ka Wun Karen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Chairperson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6484 0350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CHIU Chee Wah Gloria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Secretary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6603 6670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 Ince Hong To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EB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5408 0168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CHAN Pak Long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HOUSE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6479 1107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CHONG Kwan Lok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HOUSE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6828 1941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CHEUNG Wing Hong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ICA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6501 3322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WONG Yeung Hoi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ICA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9616 0748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 Lai Kit, Sam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IP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9552 4187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LAM Man Tsi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6254 5825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LIN Hung Hing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5137 2073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TAM Cho Him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SBM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6901 1223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LEE Ho Wang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SBM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6081 2687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CHOW Ho Wa John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SENG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9473 7443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SZE Chi Lik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SENG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6232 6300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LAM Tsz Fung Jeffrey 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SSCI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9767 4177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35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LEUNG Chun Yee Justin 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SSCI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6346 6220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77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TSANG Lena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SHSS</a:t>
                      </a:r>
                      <a:endParaRPr lang="en-GB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6178 3675</a:t>
                      </a:r>
                      <a:endParaRPr lang="en-GB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內容版面配置區 1"/>
          <p:cNvSpPr>
            <a:spLocks noGrp="1"/>
          </p:cNvSpPr>
          <p:nvPr>
            <p:ph idx="4294967295"/>
          </p:nvPr>
        </p:nvSpPr>
        <p:spPr>
          <a:xfrm>
            <a:off x="539552" y="2204864"/>
            <a:ext cx="8604448" cy="5040560"/>
          </a:xfrm>
        </p:spPr>
        <p:txBody>
          <a:bodyPr>
            <a:normAutofit/>
          </a:bodyPr>
          <a:lstStyle/>
          <a:p>
            <a:pPr eaLnBrk="1" hangingPunct="1">
              <a:buFont typeface="Symbol" pitchFamily="18" charset="2"/>
              <a:buNone/>
            </a:pPr>
            <a:r>
              <a:rPr lang="en-US" altLang="zh-HK" sz="2600" b="1" dirty="0" smtClean="0">
                <a:solidFill>
                  <a:srgbClr val="310589"/>
                </a:solidFill>
                <a:ea typeface="新細明體" pitchFamily="18" charset="-120"/>
              </a:rPr>
              <a:t>Orientation Camp Counter Period :</a:t>
            </a:r>
            <a:r>
              <a:rPr lang="en-US" altLang="zh-HK" sz="2600" dirty="0" smtClean="0">
                <a:ea typeface="新細明體" pitchFamily="18" charset="-120"/>
              </a:rPr>
              <a:t> </a:t>
            </a:r>
          </a:p>
          <a:p>
            <a:pPr eaLnBrk="1" hangingPunct="1"/>
            <a:r>
              <a:rPr lang="en-US" altLang="zh-HK" sz="2600" dirty="0" smtClean="0">
                <a:ea typeface="新細明體" pitchFamily="18" charset="-120"/>
              </a:rPr>
              <a:t>Registration Day:  </a:t>
            </a:r>
            <a:r>
              <a:rPr lang="en-US" altLang="zh-HK" sz="2600" dirty="0" smtClean="0">
                <a:solidFill>
                  <a:srgbClr val="FA2616"/>
                </a:solidFill>
                <a:ea typeface="新細明體" pitchFamily="18" charset="-120"/>
              </a:rPr>
              <a:t>12 August 2015</a:t>
            </a:r>
            <a:r>
              <a:rPr lang="en-US" altLang="zh-HK" sz="2600" dirty="0" smtClean="0">
                <a:ea typeface="新細明體" pitchFamily="18" charset="-120"/>
              </a:rPr>
              <a:t> </a:t>
            </a:r>
          </a:p>
          <a:p>
            <a:pPr eaLnBrk="1" hangingPunct="1"/>
            <a:r>
              <a:rPr lang="en-US" altLang="zh-HK" sz="2600" dirty="0" smtClean="0">
                <a:ea typeface="新細明體" pitchFamily="18" charset="-120"/>
              </a:rPr>
              <a:t>School talk (SENG, SSCI, SBM): 13 August 2015</a:t>
            </a:r>
          </a:p>
          <a:p>
            <a:pPr eaLnBrk="1" hangingPunct="1"/>
            <a:r>
              <a:rPr lang="en-US" altLang="zh-HK" sz="2600" dirty="0" smtClean="0">
                <a:ea typeface="新細明體" pitchFamily="18" charset="-120"/>
              </a:rPr>
              <a:t>Back up day: 14 August 2015</a:t>
            </a:r>
          </a:p>
          <a:p>
            <a:pPr eaLnBrk="1" hangingPunct="1"/>
            <a:endParaRPr lang="en-US" altLang="zh-HK" sz="2600" dirty="0">
              <a:ea typeface="新細明體" pitchFamily="18" charset="-120"/>
            </a:endParaRPr>
          </a:p>
          <a:p>
            <a:pPr marL="0" indent="0" eaLnBrk="1" hangingPunct="1">
              <a:buNone/>
            </a:pPr>
            <a:r>
              <a:rPr lang="en-US" altLang="zh-HK" sz="2600" b="1" dirty="0" smtClean="0">
                <a:solidFill>
                  <a:srgbClr val="002060"/>
                </a:solidFill>
                <a:ea typeface="新細明體" pitchFamily="18" charset="-120"/>
              </a:rPr>
              <a:t>Location :</a:t>
            </a:r>
          </a:p>
          <a:p>
            <a:r>
              <a:rPr lang="en-US" altLang="zh-HK" sz="2600" dirty="0" smtClean="0">
                <a:ea typeface="新細明體" pitchFamily="18" charset="-120"/>
              </a:rPr>
              <a:t>12 Aug: Sports Hall &amp; LG1 (Counter), Atrium (Promotion)</a:t>
            </a:r>
          </a:p>
          <a:p>
            <a:r>
              <a:rPr lang="en-US" altLang="zh-HK" sz="2600" dirty="0" smtClean="0">
                <a:ea typeface="新細明體" pitchFamily="18" charset="-120"/>
              </a:rPr>
              <a:t>13 Aug: Atrium </a:t>
            </a:r>
            <a:r>
              <a:rPr lang="en-US" altLang="zh-TW" sz="2600" dirty="0" smtClean="0">
                <a:ea typeface="新細明體" pitchFamily="18" charset="-120"/>
              </a:rPr>
              <a:t>&amp; Concourse </a:t>
            </a:r>
            <a:r>
              <a:rPr lang="en-US" altLang="zh-HK" sz="2600" dirty="0" smtClean="0">
                <a:ea typeface="新細明體" pitchFamily="18" charset="-120"/>
              </a:rPr>
              <a:t>(Counter &amp; Promotion)</a:t>
            </a:r>
          </a:p>
        </p:txBody>
      </p:sp>
      <p:sp>
        <p:nvSpPr>
          <p:cNvPr id="56322" name="標題 2"/>
          <p:cNvSpPr>
            <a:spLocks noGrp="1"/>
          </p:cNvSpPr>
          <p:nvPr>
            <p:ph type="title" idx="4294967295"/>
          </p:nvPr>
        </p:nvSpPr>
        <p:spPr>
          <a:xfrm>
            <a:off x="467544" y="338138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  <a:t/>
            </a:r>
            <a:br>
              <a:rPr lang="zh-HK" altLang="en-US" sz="4000" dirty="0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HK" sz="4000" dirty="0" smtClean="0">
                <a:solidFill>
                  <a:schemeClr val="tx2"/>
                </a:solidFill>
                <a:ea typeface="新細明體" pitchFamily="18" charset="-120"/>
              </a:rPr>
              <a:t>Period of the Registration Day and Orientation Camp </a:t>
            </a:r>
            <a:endParaRPr lang="zh-HK" altLang="en-US" sz="4000" dirty="0" smtClean="0">
              <a:solidFill>
                <a:schemeClr val="tx2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9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ropbox\OAC\IMAG2435.jpg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brightnessContrast bright="33000" contras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824" b="24257"/>
          <a:stretch/>
        </p:blipFill>
        <p:spPr bwMode="auto">
          <a:xfrm>
            <a:off x="1691093" y="324244"/>
            <a:ext cx="5655106" cy="612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2627784" y="484048"/>
            <a:ext cx="3731481" cy="5593916"/>
            <a:chOff x="2555776" y="288032"/>
            <a:chExt cx="4032448" cy="6021289"/>
          </a:xfrm>
        </p:grpSpPr>
        <p:sp>
          <p:nvSpPr>
            <p:cNvPr id="2" name="矩形 1"/>
            <p:cNvSpPr/>
            <p:nvPr/>
          </p:nvSpPr>
          <p:spPr>
            <a:xfrm>
              <a:off x="2555776" y="288032"/>
              <a:ext cx="432048" cy="4365104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6156176" y="288032"/>
              <a:ext cx="432048" cy="5805264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5400000">
              <a:off x="4355976" y="-1080120"/>
              <a:ext cx="432048" cy="3168352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419872" y="1196752"/>
              <a:ext cx="792088" cy="3168352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788024" y="1196752"/>
              <a:ext cx="792088" cy="3168352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 rot="5400000">
              <a:off x="5420438" y="5573583"/>
              <a:ext cx="432048" cy="1039427"/>
            </a:xfrm>
            <a:prstGeom prst="rect">
              <a:avLst/>
            </a:prstGeom>
            <a:solidFill>
              <a:srgbClr val="31B6FD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2480530" y="4525200"/>
            <a:ext cx="1371390" cy="1404839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-36512" y="6453336"/>
            <a:ext cx="9180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en-US" altLang="zh-HK" sz="2000" u="sng" dirty="0" smtClean="0">
                <a:solidFill>
                  <a:srgbClr val="FA2616"/>
                </a:solidFill>
                <a:latin typeface="Candara"/>
                <a:ea typeface="新細明體" pitchFamily="18" charset="-120"/>
              </a:rPr>
              <a:t>Proposed</a:t>
            </a:r>
            <a:r>
              <a:rPr lang="en-US" altLang="zh-HK" sz="2000" dirty="0" smtClean="0">
                <a:solidFill>
                  <a:srgbClr val="6600CC"/>
                </a:solidFill>
                <a:latin typeface="Candara"/>
                <a:ea typeface="新細明體" pitchFamily="18" charset="-120"/>
              </a:rPr>
              <a:t> Floor Plan for 12 August 2015 @ Sports Hall (not confirmed) </a:t>
            </a:r>
            <a:endParaRPr lang="zh-HK" altLang="en-US" sz="2000" dirty="0">
              <a:solidFill>
                <a:srgbClr val="FFFFFF"/>
              </a:solidFill>
              <a:latin typeface="Candara"/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 rot="5400000">
            <a:off x="7876568" y="1708608"/>
            <a:ext cx="401383" cy="961848"/>
          </a:xfrm>
          <a:prstGeom prst="rect">
            <a:avLst/>
          </a:prstGeom>
          <a:solidFill>
            <a:srgbClr val="31B6F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7596335" y="3180660"/>
            <a:ext cx="961849" cy="41325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352184" y="2411596"/>
            <a:ext cx="154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en-US" altLang="zh-HK" dirty="0" smtClean="0">
                <a:solidFill>
                  <a:schemeClr val="tx2"/>
                </a:solidFill>
                <a:latin typeface="Candara"/>
                <a:ea typeface="新細明體" pitchFamily="18" charset="-120"/>
              </a:rPr>
              <a:t>Counter Area</a:t>
            </a:r>
            <a:endParaRPr lang="zh-HK" altLang="en-US" dirty="0">
              <a:solidFill>
                <a:schemeClr val="tx2"/>
              </a:solidFill>
              <a:latin typeface="Candara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308304" y="3585790"/>
            <a:ext cx="15476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en-US" altLang="zh-HK" dirty="0" smtClean="0">
                <a:solidFill>
                  <a:schemeClr val="tx2"/>
                </a:solidFill>
                <a:latin typeface="Candara"/>
                <a:ea typeface="新細明體" pitchFamily="18" charset="-120"/>
              </a:rPr>
              <a:t>School Welcoming booth</a:t>
            </a:r>
            <a:endParaRPr lang="zh-HK" altLang="en-US" dirty="0">
              <a:solidFill>
                <a:schemeClr val="tx2"/>
              </a:solidFill>
              <a:latin typeface="Candara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99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2638</TotalTime>
  <Words>1272</Words>
  <Application>Microsoft Office PowerPoint</Application>
  <PresentationFormat>On-screen Show (4:3)</PresentationFormat>
  <Paragraphs>347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华文楷体</vt:lpstr>
      <vt:lpstr>新細明體</vt:lpstr>
      <vt:lpstr>新細明體</vt:lpstr>
      <vt:lpstr>標楷體</vt:lpstr>
      <vt:lpstr>Arial</vt:lpstr>
      <vt:lpstr>Calibri</vt:lpstr>
      <vt:lpstr>Candara</vt:lpstr>
      <vt:lpstr>Symbol</vt:lpstr>
      <vt:lpstr>Times New Roman</vt:lpstr>
      <vt:lpstr>波形</vt:lpstr>
      <vt:lpstr>   Affiliated Societies Meeting HKUST Students’ Union 2015-2016</vt:lpstr>
      <vt:lpstr> Agenda </vt:lpstr>
      <vt:lpstr> Introduction </vt:lpstr>
      <vt:lpstr>PowerPoint Presentation</vt:lpstr>
      <vt:lpstr>POAC Formation</vt:lpstr>
      <vt:lpstr>POAC Formation</vt:lpstr>
      <vt:lpstr>POAC Formation</vt:lpstr>
      <vt:lpstr> Period of the Registration Day and Orientation Camp </vt:lpstr>
      <vt:lpstr>PowerPoint Presentation</vt:lpstr>
      <vt:lpstr>PowerPoint Presentation</vt:lpstr>
      <vt:lpstr> Period of the Registration Day and Orientation Camp </vt:lpstr>
      <vt:lpstr>PowerPoint Presentation</vt:lpstr>
      <vt:lpstr> </vt:lpstr>
      <vt:lpstr> </vt:lpstr>
      <vt:lpstr> Time allocation for O Camp</vt:lpstr>
      <vt:lpstr>Non-Jupas Registration Day</vt:lpstr>
      <vt:lpstr> Venue List</vt:lpstr>
      <vt:lpstr> Venue List</vt:lpstr>
      <vt:lpstr> Venue List</vt:lpstr>
      <vt:lpstr>Equipment List</vt:lpstr>
      <vt:lpstr>O Camp Deposit</vt:lpstr>
      <vt:lpstr>O Camp Information for  the First Year Success (FYS) website</vt:lpstr>
      <vt:lpstr> Use of E-Board to promote O Camp</vt:lpstr>
      <vt:lpstr>Student Activities Insurance Scheme</vt:lpstr>
      <vt:lpstr>PowerPoint Presentation</vt:lpstr>
      <vt:lpstr>Important dates for  O Camp documents’ submission to SU</vt:lpstr>
      <vt:lpstr>PowerPoint Presentation</vt:lpstr>
      <vt:lpstr> Contact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Affiliated Societies Meeting HKUST Students’ Union 2013-2014</dc:title>
  <dc:creator>Alex</dc:creator>
  <cp:lastModifiedBy>President of SU</cp:lastModifiedBy>
  <cp:revision>120</cp:revision>
  <cp:lastPrinted>2013-04-19T07:43:21Z</cp:lastPrinted>
  <dcterms:created xsi:type="dcterms:W3CDTF">2013-04-15T09:57:42Z</dcterms:created>
  <dcterms:modified xsi:type="dcterms:W3CDTF">2015-06-09T05:46:35Z</dcterms:modified>
</cp:coreProperties>
</file>