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sldIdLst>
    <p:sldId id="256" r:id="rId2"/>
    <p:sldId id="273" r:id="rId3"/>
    <p:sldId id="279" r:id="rId4"/>
    <p:sldId id="291" r:id="rId5"/>
    <p:sldId id="295" r:id="rId6"/>
    <p:sldId id="261" r:id="rId7"/>
    <p:sldId id="289" r:id="rId8"/>
    <p:sldId id="293" r:id="rId9"/>
    <p:sldId id="294" r:id="rId10"/>
    <p:sldId id="27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pPr/>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352030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03114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0673406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9964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GB"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pPr/>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2355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GB"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92079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GB"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00193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07863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763284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C633830-2244-49AE-BC4A-47F415C177C6}" type="datetimeFigureOut">
              <a:rPr lang="en-US" smtClean="0"/>
              <a:t>2/5/2016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C27A5A-7290-4DE1-BA94-4BE8A8E57DCF}" type="slidenum">
              <a:rPr lang="en-US" smtClean="0"/>
              <a:t>‹#›</a:t>
            </a:fld>
            <a:endParaRPr lang="en-US" dirty="0"/>
          </a:p>
        </p:txBody>
      </p:sp>
    </p:spTree>
    <p:extLst>
      <p:ext uri="{BB962C8B-B14F-4D97-AF65-F5344CB8AC3E}">
        <p14:creationId xmlns:p14="http://schemas.microsoft.com/office/powerpoint/2010/main" val="24137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GB"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4309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633830-2244-49AE-BC4A-47F415C177C6}" type="datetimeFigureOut">
              <a:rPr lang="en-US" smtClean="0"/>
              <a:pPr/>
              <a:t>2/5/2016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C27A5A-7290-4DE1-BA94-4BE8A8E57DCF}"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78396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a:t>6</a:t>
            </a:r>
            <a:r>
              <a:rPr lang="en-US" dirty="0" smtClean="0"/>
              <a:t>th Society Meeting</a:t>
            </a:r>
            <a:endParaRPr lang="en-US" dirty="0"/>
          </a:p>
        </p:txBody>
      </p:sp>
      <p:sp>
        <p:nvSpPr>
          <p:cNvPr id="3" name="Subtitle 2"/>
          <p:cNvSpPr>
            <a:spLocks noGrp="1"/>
          </p:cNvSpPr>
          <p:nvPr>
            <p:ph type="subTitle" idx="1"/>
          </p:nvPr>
        </p:nvSpPr>
        <p:spPr/>
        <p:txBody>
          <a:bodyPr/>
          <a:lstStyle/>
          <a:p>
            <a:pPr algn="r"/>
            <a:r>
              <a:rPr lang="en-US" dirty="0" smtClean="0"/>
              <a:t>29</a:t>
            </a:r>
            <a:r>
              <a:rPr lang="en-US" baseline="30000" dirty="0" smtClean="0"/>
              <a:t>th</a:t>
            </a:r>
            <a:r>
              <a:rPr lang="en-US" dirty="0" smtClean="0"/>
              <a:t> January 2016</a:t>
            </a:r>
            <a:endParaRPr lang="en-US" dirty="0"/>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3952" y="46433"/>
            <a:ext cx="4796806" cy="1674421"/>
          </a:xfrm>
          <a:prstGeom prst="rect">
            <a:avLst/>
          </a:prstGeom>
        </p:spPr>
      </p:pic>
    </p:spTree>
    <p:extLst>
      <p:ext uri="{BB962C8B-B14F-4D97-AF65-F5344CB8AC3E}">
        <p14:creationId xmlns:p14="http://schemas.microsoft.com/office/powerpoint/2010/main" val="47399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1241271" y="1940327"/>
            <a:ext cx="9770417" cy="3892914"/>
          </a:xfrm>
        </p:spPr>
        <p:txBody>
          <a:bodyPr>
            <a:normAutofit/>
          </a:bodyPr>
          <a:lstStyle/>
          <a:p>
            <a:pPr marL="0" indent="0">
              <a:buNone/>
            </a:pPr>
            <a:r>
              <a:rPr lang="en-US" sz="2400" dirty="0" smtClean="0">
                <a:latin typeface="+mj-lt"/>
              </a:rPr>
              <a:t>LG5 Students’ Union Office		Gloria Chiu</a:t>
            </a:r>
          </a:p>
          <a:p>
            <a:pPr marL="0" indent="0">
              <a:buNone/>
            </a:pPr>
            <a:r>
              <a:rPr lang="en-US" sz="2400" dirty="0" smtClean="0">
                <a:latin typeface="+mj-lt"/>
              </a:rPr>
              <a:t>Tel: 	2335 1732		</a:t>
            </a:r>
            <a:r>
              <a:rPr lang="en-US" sz="2400" smtClean="0">
                <a:latin typeface="+mj-lt"/>
              </a:rPr>
              <a:t>	</a:t>
            </a:r>
            <a:endParaRPr lang="en-US" sz="2400" dirty="0" smtClean="0">
              <a:latin typeface="+mj-lt"/>
            </a:endParaRPr>
          </a:p>
          <a:p>
            <a:pPr marL="0" indent="0">
              <a:buNone/>
            </a:pPr>
            <a:r>
              <a:rPr lang="en-US" sz="2400" dirty="0" smtClean="0">
                <a:latin typeface="+mj-lt"/>
              </a:rPr>
              <a:t>Email: 	</a:t>
            </a:r>
            <a:r>
              <a:rPr lang="en-US" sz="2400" dirty="0" err="1" smtClean="0">
                <a:latin typeface="+mj-lt"/>
              </a:rPr>
              <a:t>su_union@ust.hk</a:t>
            </a:r>
            <a:endParaRPr lang="en-US" sz="2400" dirty="0" smtClean="0">
              <a:latin typeface="+mj-lt"/>
            </a:endParaRPr>
          </a:p>
          <a:p>
            <a:pPr marL="0" indent="0">
              <a:buNone/>
            </a:pPr>
            <a:endParaRPr lang="en-US" sz="2400" dirty="0" smtClean="0">
              <a:latin typeface="+mj-lt"/>
            </a:endParaRPr>
          </a:p>
        </p:txBody>
      </p:sp>
    </p:spTree>
    <p:extLst>
      <p:ext uri="{BB962C8B-B14F-4D97-AF65-F5344CB8AC3E}">
        <p14:creationId xmlns:p14="http://schemas.microsoft.com/office/powerpoint/2010/main" val="187675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16200000">
            <a:off x="5509864" y="191689"/>
            <a:ext cx="6873825" cy="6490447"/>
          </a:xfrm>
          <a:prstGeom prst="rect">
            <a:avLst/>
          </a:prstGeom>
        </p:spPr>
      </p:pic>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5701553" cy="6858000"/>
          </a:xfrm>
          <a:prstGeom prst="rect">
            <a:avLst/>
          </a:prstGeom>
        </p:spPr>
      </p:pic>
    </p:spTree>
    <p:extLst>
      <p:ext uri="{BB962C8B-B14F-4D97-AF65-F5344CB8AC3E}">
        <p14:creationId xmlns:p14="http://schemas.microsoft.com/office/powerpoint/2010/main" val="183785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Counters &amp; Big Decorations</a:t>
            </a:r>
            <a:endParaRPr lang="en-US" dirty="0"/>
          </a:p>
        </p:txBody>
      </p:sp>
      <p:sp>
        <p:nvSpPr>
          <p:cNvPr id="3" name="Content Placeholder 2"/>
          <p:cNvSpPr>
            <a:spLocks noGrp="1"/>
          </p:cNvSpPr>
          <p:nvPr>
            <p:ph idx="1"/>
          </p:nvPr>
        </p:nvSpPr>
        <p:spPr>
          <a:xfrm>
            <a:off x="1241271" y="1940327"/>
            <a:ext cx="9770417" cy="3892914"/>
          </a:xfrm>
        </p:spPr>
        <p:txBody>
          <a:bodyPr>
            <a:normAutofit/>
          </a:bodyPr>
          <a:lstStyle/>
          <a:p>
            <a:pPr marL="0" indent="0">
              <a:buNone/>
            </a:pPr>
            <a:endParaRPr lang="en-GB" sz="2400" dirty="0" smtClean="0">
              <a:latin typeface="+mj-lt"/>
            </a:endParaRPr>
          </a:p>
          <a:p>
            <a:pPr>
              <a:buFont typeface="Courier New" charset="0"/>
              <a:buChar char="o"/>
            </a:pPr>
            <a:r>
              <a:rPr lang="en-GB" altLang="zh-TW" sz="2400" dirty="0" smtClean="0">
                <a:latin typeface="+mj-lt"/>
              </a:rPr>
              <a:t>   Set up can be done from 17:00 every Sunday</a:t>
            </a:r>
            <a:endParaRPr lang="en-GB" altLang="zh-TW" sz="2400" dirty="0">
              <a:latin typeface="+mj-lt"/>
            </a:endParaRPr>
          </a:p>
          <a:p>
            <a:pPr>
              <a:buFont typeface="Courier New" charset="0"/>
              <a:buChar char="o"/>
            </a:pPr>
            <a:r>
              <a:rPr lang="en-GB" altLang="zh-TW" sz="2400" dirty="0" smtClean="0">
                <a:latin typeface="+mj-lt"/>
              </a:rPr>
              <a:t>   Get </a:t>
            </a:r>
            <a:r>
              <a:rPr lang="en-GB" altLang="zh-TW" sz="2400" dirty="0">
                <a:latin typeface="+mj-lt"/>
              </a:rPr>
              <a:t>s</a:t>
            </a:r>
            <a:r>
              <a:rPr lang="en-GB" altLang="zh-TW" sz="2400" dirty="0" smtClean="0">
                <a:latin typeface="+mj-lt"/>
              </a:rPr>
              <a:t>pecific </a:t>
            </a:r>
            <a:r>
              <a:rPr lang="en-GB" altLang="zh-TW" sz="2400" dirty="0">
                <a:latin typeface="+mj-lt"/>
              </a:rPr>
              <a:t>c</a:t>
            </a:r>
            <a:r>
              <a:rPr lang="en-GB" altLang="zh-TW" sz="2400" dirty="0" smtClean="0">
                <a:latin typeface="+mj-lt"/>
              </a:rPr>
              <a:t>able tie from SU after set-up of counters</a:t>
            </a:r>
          </a:p>
        </p:txBody>
      </p:sp>
    </p:spTree>
    <p:extLst>
      <p:ext uri="{BB962C8B-B14F-4D97-AF65-F5344CB8AC3E}">
        <p14:creationId xmlns:p14="http://schemas.microsoft.com/office/powerpoint/2010/main" val="129213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CNY Arrangement</a:t>
            </a:r>
            <a:endParaRPr lang="en-US" dirty="0"/>
          </a:p>
        </p:txBody>
      </p:sp>
      <p:sp>
        <p:nvSpPr>
          <p:cNvPr id="3" name="Content Placeholder 2"/>
          <p:cNvSpPr>
            <a:spLocks noGrp="1"/>
          </p:cNvSpPr>
          <p:nvPr>
            <p:ph idx="1"/>
          </p:nvPr>
        </p:nvSpPr>
        <p:spPr>
          <a:xfrm>
            <a:off x="1241271" y="1940327"/>
            <a:ext cx="9770417" cy="3892914"/>
          </a:xfrm>
        </p:spPr>
        <p:txBody>
          <a:bodyPr>
            <a:normAutofit/>
          </a:bodyPr>
          <a:lstStyle/>
          <a:p>
            <a:pPr marL="0" indent="0">
              <a:buNone/>
            </a:pPr>
            <a:endParaRPr lang="en-GB" sz="2400" dirty="0" smtClean="0">
              <a:latin typeface="+mj-lt"/>
            </a:endParaRPr>
          </a:p>
          <a:p>
            <a:pPr>
              <a:buFont typeface="Courier New" charset="0"/>
              <a:buChar char="o"/>
            </a:pPr>
            <a:r>
              <a:rPr lang="en-GB" sz="2400" dirty="0" smtClean="0">
                <a:latin typeface="+mj-lt"/>
              </a:rPr>
              <a:t>   Remove ALL promotion items on 5</a:t>
            </a:r>
            <a:r>
              <a:rPr lang="en-GB" sz="2400" baseline="30000" dirty="0" smtClean="0">
                <a:latin typeface="+mj-lt"/>
              </a:rPr>
              <a:t>th</a:t>
            </a:r>
            <a:r>
              <a:rPr lang="en-GB" sz="2400" dirty="0" smtClean="0">
                <a:latin typeface="+mj-lt"/>
              </a:rPr>
              <a:t> February 2016 by 22:00</a:t>
            </a:r>
          </a:p>
          <a:p>
            <a:pPr>
              <a:buFont typeface="Courier New" charset="0"/>
              <a:buChar char="o"/>
            </a:pPr>
            <a:r>
              <a:rPr lang="en-GB" sz="2400" dirty="0">
                <a:latin typeface="+mj-lt"/>
              </a:rPr>
              <a:t> </a:t>
            </a:r>
            <a:r>
              <a:rPr lang="en-GB" sz="2400" dirty="0" smtClean="0">
                <a:latin typeface="+mj-lt"/>
              </a:rPr>
              <a:t>  Big decorations shall be stored at LG2 multi-storey car park (9pm-10pm)</a:t>
            </a:r>
            <a:endParaRPr lang="en-US" sz="2400" dirty="0" smtClean="0">
              <a:latin typeface="+mj-lt"/>
            </a:endParaRPr>
          </a:p>
        </p:txBody>
      </p:sp>
    </p:spTree>
    <p:extLst>
      <p:ext uri="{BB962C8B-B14F-4D97-AF65-F5344CB8AC3E}">
        <p14:creationId xmlns:p14="http://schemas.microsoft.com/office/powerpoint/2010/main" val="15849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CNY Arrangement</a:t>
            </a:r>
            <a:endParaRPr lang="en-US" dirty="0"/>
          </a:p>
        </p:txBody>
      </p:sp>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l="6473" t="1913" r="2679" b="13192"/>
          <a:stretch/>
        </p:blipFill>
        <p:spPr>
          <a:xfrm>
            <a:off x="6883400" y="508000"/>
            <a:ext cx="5168900" cy="5638800"/>
          </a:xfrm>
          <a:prstGeom prst="rect">
            <a:avLst/>
          </a:prstGeom>
        </p:spPr>
      </p:pic>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l="884" t="3262" r="1190" b="1647"/>
          <a:stretch/>
        </p:blipFill>
        <p:spPr>
          <a:xfrm>
            <a:off x="307031" y="2070100"/>
            <a:ext cx="6246169" cy="4127500"/>
          </a:xfrm>
          <a:prstGeom prst="rect">
            <a:avLst/>
          </a:prstGeom>
        </p:spPr>
      </p:pic>
    </p:spTree>
    <p:extLst>
      <p:ext uri="{BB962C8B-B14F-4D97-AF65-F5344CB8AC3E}">
        <p14:creationId xmlns:p14="http://schemas.microsoft.com/office/powerpoint/2010/main" val="1349068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Chanting</a:t>
            </a:r>
            <a:endParaRPr lang="en-US" dirty="0"/>
          </a:p>
        </p:txBody>
      </p:sp>
      <p:sp>
        <p:nvSpPr>
          <p:cNvPr id="3" name="Content Placeholder 2"/>
          <p:cNvSpPr>
            <a:spLocks noGrp="1"/>
          </p:cNvSpPr>
          <p:nvPr>
            <p:ph idx="1"/>
          </p:nvPr>
        </p:nvSpPr>
        <p:spPr>
          <a:xfrm>
            <a:off x="1241271" y="1940327"/>
            <a:ext cx="10277629" cy="3892914"/>
          </a:xfrm>
        </p:spPr>
        <p:txBody>
          <a:bodyPr>
            <a:normAutofit/>
          </a:bodyPr>
          <a:lstStyle/>
          <a:p>
            <a:pPr>
              <a:buFont typeface="Courier New" charset="0"/>
              <a:buChar char="o"/>
            </a:pPr>
            <a:r>
              <a:rPr lang="en-HK" sz="2400" dirty="0" smtClean="0">
                <a:latin typeface="+mj-lt"/>
              </a:rPr>
              <a:t>   Only </a:t>
            </a:r>
            <a:r>
              <a:rPr lang="en-HK" sz="2400" dirty="0">
                <a:latin typeface="+mj-lt"/>
              </a:rPr>
              <a:t>members of nominated cabinets shall be allowed to </a:t>
            </a:r>
            <a:r>
              <a:rPr lang="en-HK" sz="2400" dirty="0" smtClean="0">
                <a:latin typeface="+mj-lt"/>
              </a:rPr>
              <a:t>chant</a:t>
            </a:r>
          </a:p>
          <a:p>
            <a:pPr marL="0" indent="0">
              <a:buNone/>
            </a:pPr>
            <a:endParaRPr lang="en-HK" sz="2400" dirty="0" smtClean="0">
              <a:latin typeface="+mj-lt"/>
            </a:endParaRPr>
          </a:p>
          <a:p>
            <a:pPr marL="0" indent="0">
              <a:buNone/>
            </a:pPr>
            <a:r>
              <a:rPr lang="en-HK" sz="2400" dirty="0" smtClean="0">
                <a:latin typeface="+mj-lt"/>
              </a:rPr>
              <a:t>Flags</a:t>
            </a:r>
          </a:p>
          <a:p>
            <a:pPr>
              <a:buFont typeface="Courier New" charset="0"/>
              <a:buChar char="o"/>
            </a:pPr>
            <a:r>
              <a:rPr lang="en-HK" sz="2400" b="1" dirty="0" smtClean="0">
                <a:solidFill>
                  <a:srgbClr val="FF0000"/>
                </a:solidFill>
                <a:latin typeface="+mj-lt"/>
              </a:rPr>
              <a:t>   </a:t>
            </a:r>
            <a:r>
              <a:rPr lang="en-HK" sz="2400" b="1" u="sng" dirty="0" smtClean="0">
                <a:solidFill>
                  <a:srgbClr val="FF0000"/>
                </a:solidFill>
                <a:latin typeface="+mj-lt"/>
              </a:rPr>
              <a:t>MUST NOT EXCEED </a:t>
            </a:r>
            <a:r>
              <a:rPr lang="en-HK" sz="2400" dirty="0" smtClean="0">
                <a:latin typeface="+mj-lt"/>
              </a:rPr>
              <a:t>3m (H) x 2(m</a:t>
            </a:r>
            <a:r>
              <a:rPr lang="en-HK" sz="2400" dirty="0">
                <a:latin typeface="+mj-lt"/>
              </a:rPr>
              <a:t>)</a:t>
            </a:r>
            <a:endParaRPr lang="en-HK" sz="2400" dirty="0" smtClean="0">
              <a:latin typeface="+mj-lt"/>
            </a:endParaRPr>
          </a:p>
          <a:p>
            <a:pPr marL="91440" lvl="2" indent="-91440">
              <a:spcBef>
                <a:spcPts val="1200"/>
              </a:spcBef>
              <a:spcAft>
                <a:spcPts val="200"/>
              </a:spcAft>
              <a:buSzPct val="100000"/>
              <a:buFont typeface="Courier New" charset="0"/>
              <a:buChar char="o"/>
            </a:pPr>
            <a:r>
              <a:rPr lang="en-HK" sz="2400" dirty="0">
                <a:latin typeface="+mj-lt"/>
              </a:rPr>
              <a:t> </a:t>
            </a:r>
            <a:r>
              <a:rPr lang="en-HK" sz="2400" dirty="0" smtClean="0">
                <a:latin typeface="+mj-lt"/>
              </a:rPr>
              <a:t>  MUST be held by at least 2 people at all times</a:t>
            </a:r>
          </a:p>
          <a:p>
            <a:pPr marL="91440" lvl="2" indent="-91440">
              <a:spcBef>
                <a:spcPts val="1200"/>
              </a:spcBef>
              <a:spcAft>
                <a:spcPts val="200"/>
              </a:spcAft>
              <a:buSzPct val="100000"/>
              <a:buFont typeface="Courier New" charset="0"/>
              <a:buChar char="o"/>
            </a:pPr>
            <a:r>
              <a:rPr lang="en-HK" sz="2400" dirty="0">
                <a:latin typeface="+mj-lt"/>
              </a:rPr>
              <a:t> </a:t>
            </a:r>
            <a:r>
              <a:rPr lang="en-HK" sz="2400" dirty="0" smtClean="0">
                <a:latin typeface="+mj-lt"/>
              </a:rPr>
              <a:t>  MUST be placed at designated area behind East Asian Bank when not being use</a:t>
            </a:r>
            <a:endParaRPr lang="en-US" sz="2400" dirty="0">
              <a:latin typeface="+mj-lt"/>
            </a:endParaRPr>
          </a:p>
          <a:p>
            <a:pPr marL="0" indent="0">
              <a:buNone/>
            </a:pPr>
            <a:endParaRPr lang="en-US" sz="2400" dirty="0" smtClean="0">
              <a:latin typeface="+mj-lt"/>
            </a:endParaRPr>
          </a:p>
        </p:txBody>
      </p:sp>
    </p:spTree>
    <p:extLst>
      <p:ext uri="{BB962C8B-B14F-4D97-AF65-F5344CB8AC3E}">
        <p14:creationId xmlns:p14="http://schemas.microsoft.com/office/powerpoint/2010/main" val="161629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Understanding</a:t>
            </a:r>
            <a:endParaRPr lang="en-US" dirty="0"/>
          </a:p>
        </p:txBody>
      </p:sp>
      <p:sp>
        <p:nvSpPr>
          <p:cNvPr id="3" name="Content Placeholder 2"/>
          <p:cNvSpPr>
            <a:spLocks noGrp="1"/>
          </p:cNvSpPr>
          <p:nvPr>
            <p:ph idx="1"/>
          </p:nvPr>
        </p:nvSpPr>
        <p:spPr>
          <a:xfrm>
            <a:off x="1241271" y="1940327"/>
            <a:ext cx="9770417" cy="3892914"/>
          </a:xfrm>
        </p:spPr>
        <p:txBody>
          <a:bodyPr>
            <a:normAutofit/>
          </a:bodyPr>
          <a:lstStyle/>
          <a:p>
            <a:pPr marL="457200" lvl="0" indent="-457200" algn="just">
              <a:buFont typeface="+mj-lt"/>
              <a:buAutoNum type="arabicPeriod"/>
            </a:pPr>
            <a:r>
              <a:rPr lang="en-GB" sz="2400" dirty="0" smtClean="0">
                <a:latin typeface="+mj-lt"/>
              </a:rPr>
              <a:t>Electricity </a:t>
            </a:r>
            <a:r>
              <a:rPr lang="en-GB" sz="2400" dirty="0">
                <a:latin typeface="+mj-lt"/>
              </a:rPr>
              <a:t>are used for the charging of cellular communication devices and computing devices only</a:t>
            </a:r>
            <a:endParaRPr lang="zh-TW" altLang="en-US" sz="2400" dirty="0">
              <a:latin typeface="+mj-lt"/>
            </a:endParaRPr>
          </a:p>
          <a:p>
            <a:pPr marL="457200" lvl="0" indent="-457200" algn="just">
              <a:buFont typeface="+mj-lt"/>
              <a:buAutoNum type="arabicPeriod"/>
            </a:pPr>
            <a:r>
              <a:rPr lang="en-US" sz="2400" dirty="0">
                <a:latin typeface="+mj-lt"/>
              </a:rPr>
              <a:t>In the event of violation of the abovementioned, power supply in Atrium are to be cut off with immediate effect for the rest of Promotion Period 2016 and may affect the usage right of electricity in future events. </a:t>
            </a:r>
            <a:endParaRPr lang="zh-TW" altLang="en-US" sz="2400" dirty="0">
              <a:latin typeface="+mj-lt"/>
            </a:endParaRPr>
          </a:p>
        </p:txBody>
      </p:sp>
    </p:spTree>
    <p:extLst>
      <p:ext uri="{BB962C8B-B14F-4D97-AF65-F5344CB8AC3E}">
        <p14:creationId xmlns:p14="http://schemas.microsoft.com/office/powerpoint/2010/main" val="72736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Understanding</a:t>
            </a:r>
            <a:endParaRPr lang="en-US" dirty="0"/>
          </a:p>
        </p:txBody>
      </p:sp>
      <p:sp>
        <p:nvSpPr>
          <p:cNvPr id="3" name="Content Placeholder 2"/>
          <p:cNvSpPr>
            <a:spLocks noGrp="1"/>
          </p:cNvSpPr>
          <p:nvPr>
            <p:ph idx="1"/>
          </p:nvPr>
        </p:nvSpPr>
        <p:spPr>
          <a:xfrm>
            <a:off x="1241271" y="1940327"/>
            <a:ext cx="9914409" cy="3892914"/>
          </a:xfrm>
        </p:spPr>
        <p:txBody>
          <a:bodyPr>
            <a:noAutofit/>
          </a:bodyPr>
          <a:lstStyle/>
          <a:p>
            <a:pPr marL="0" indent="0" algn="just">
              <a:buNone/>
            </a:pPr>
            <a:r>
              <a:rPr lang="en-GB" dirty="0">
                <a:latin typeface="+mj-lt"/>
              </a:rPr>
              <a:t>Terms and regulation on Flag:</a:t>
            </a:r>
            <a:endParaRPr lang="zh-TW" altLang="en-US" dirty="0">
              <a:latin typeface="+mj-lt"/>
            </a:endParaRPr>
          </a:p>
          <a:p>
            <a:pPr marL="457200" lvl="0" indent="-457200" algn="just">
              <a:buFont typeface="+mj-lt"/>
              <a:buAutoNum type="arabicPeriod"/>
            </a:pPr>
            <a:r>
              <a:rPr lang="en-GB" dirty="0" smtClean="0">
                <a:latin typeface="+mj-lt"/>
              </a:rPr>
              <a:t>Overall </a:t>
            </a:r>
            <a:r>
              <a:rPr lang="en-GB" dirty="0">
                <a:latin typeface="+mj-lt"/>
              </a:rPr>
              <a:t>size of flag must not exceed 3m (H) x 2m (</a:t>
            </a:r>
            <a:r>
              <a:rPr lang="en-GB" dirty="0" smtClean="0">
                <a:latin typeface="+mj-lt"/>
              </a:rPr>
              <a:t>W)</a:t>
            </a:r>
            <a:endParaRPr lang="zh-TW" altLang="en-US" dirty="0" smtClean="0">
              <a:latin typeface="+mj-lt"/>
            </a:endParaRPr>
          </a:p>
          <a:p>
            <a:pPr marL="457200" lvl="0" indent="-457200" algn="just">
              <a:buFont typeface="+mj-lt"/>
              <a:buAutoNum type="arabicPeriod"/>
            </a:pPr>
            <a:r>
              <a:rPr lang="en-GB" dirty="0" smtClean="0">
                <a:latin typeface="+mj-lt"/>
              </a:rPr>
              <a:t>The following penalties shall be given to nominated cabinet(s) in an accumulative basis for any violations of this regulation or failures to follow instructions given by authorised persons-in-charge:</a:t>
            </a:r>
            <a:endParaRPr lang="zh-TW" altLang="en-US" dirty="0" smtClean="0">
              <a:latin typeface="+mj-lt"/>
            </a:endParaRPr>
          </a:p>
          <a:p>
            <a:pPr marL="0" indent="0" algn="just">
              <a:buNone/>
            </a:pPr>
            <a:r>
              <a:rPr lang="en-HK" dirty="0" smtClean="0">
                <a:latin typeface="+mj-lt"/>
              </a:rPr>
              <a:t>	1</a:t>
            </a:r>
            <a:r>
              <a:rPr lang="en-HK" baseline="30000" dirty="0" smtClean="0">
                <a:latin typeface="+mj-lt"/>
              </a:rPr>
              <a:t>st</a:t>
            </a:r>
            <a:r>
              <a:rPr lang="en-HK" dirty="0" smtClean="0">
                <a:latin typeface="+mj-lt"/>
              </a:rPr>
              <a:t> </a:t>
            </a:r>
            <a:r>
              <a:rPr lang="en-HK" dirty="0">
                <a:latin typeface="+mj-lt"/>
              </a:rPr>
              <a:t>time: </a:t>
            </a:r>
            <a:r>
              <a:rPr lang="en-HK" dirty="0" smtClean="0">
                <a:latin typeface="+mj-lt"/>
              </a:rPr>
              <a:t>Verbal </a:t>
            </a:r>
            <a:r>
              <a:rPr lang="en-HK" dirty="0">
                <a:latin typeface="+mj-lt"/>
              </a:rPr>
              <a:t>warning with record</a:t>
            </a:r>
            <a:endParaRPr lang="zh-TW" altLang="en-US" dirty="0">
              <a:latin typeface="+mj-lt"/>
            </a:endParaRPr>
          </a:p>
          <a:p>
            <a:pPr marL="0" indent="0" algn="just">
              <a:buNone/>
            </a:pPr>
            <a:r>
              <a:rPr lang="en-HK" dirty="0" smtClean="0">
                <a:latin typeface="+mj-lt"/>
              </a:rPr>
              <a:t>	2</a:t>
            </a:r>
            <a:r>
              <a:rPr lang="en-HK" baseline="30000" dirty="0" smtClean="0">
                <a:latin typeface="+mj-lt"/>
              </a:rPr>
              <a:t>nd</a:t>
            </a:r>
            <a:r>
              <a:rPr lang="en-HK" dirty="0" smtClean="0">
                <a:latin typeface="+mj-lt"/>
              </a:rPr>
              <a:t> </a:t>
            </a:r>
            <a:r>
              <a:rPr lang="en-HK" dirty="0">
                <a:latin typeface="+mj-lt"/>
              </a:rPr>
              <a:t>time: </a:t>
            </a:r>
            <a:r>
              <a:rPr lang="en-HK" dirty="0" smtClean="0">
                <a:latin typeface="+mj-lt"/>
              </a:rPr>
              <a:t>Prohibited </a:t>
            </a:r>
            <a:r>
              <a:rPr lang="en-HK" dirty="0">
                <a:latin typeface="+mj-lt"/>
              </a:rPr>
              <a:t>from chanting activities for the rest of Promotion Period 2016</a:t>
            </a:r>
            <a:endParaRPr lang="zh-TW" altLang="en-US" dirty="0">
              <a:latin typeface="+mj-lt"/>
            </a:endParaRPr>
          </a:p>
          <a:p>
            <a:pPr marL="0" indent="0" algn="just">
              <a:buNone/>
            </a:pPr>
            <a:r>
              <a:rPr lang="en-GB" dirty="0">
                <a:latin typeface="+mj-lt"/>
              </a:rPr>
              <a:t>	</a:t>
            </a:r>
            <a:r>
              <a:rPr lang="en-GB" dirty="0" smtClean="0">
                <a:latin typeface="+mj-lt"/>
              </a:rPr>
              <a:t>3</a:t>
            </a:r>
            <a:r>
              <a:rPr lang="en-GB" baseline="30000" dirty="0" smtClean="0">
                <a:latin typeface="+mj-lt"/>
              </a:rPr>
              <a:t>rd</a:t>
            </a:r>
            <a:r>
              <a:rPr lang="en-GB" dirty="0" smtClean="0">
                <a:latin typeface="+mj-lt"/>
              </a:rPr>
              <a:t> </a:t>
            </a:r>
            <a:r>
              <a:rPr lang="en-GB" dirty="0">
                <a:latin typeface="+mj-lt"/>
              </a:rPr>
              <a:t>time: </a:t>
            </a:r>
            <a:r>
              <a:rPr lang="en-GB" dirty="0" smtClean="0">
                <a:latin typeface="+mj-lt"/>
              </a:rPr>
              <a:t>Prohibited </a:t>
            </a:r>
            <a:r>
              <a:rPr lang="en-GB" dirty="0">
                <a:latin typeface="+mj-lt"/>
              </a:rPr>
              <a:t>from all promotion activities for the rest of Promotion </a:t>
            </a:r>
            <a:r>
              <a:rPr lang="en-GB" dirty="0" smtClean="0">
                <a:latin typeface="+mj-lt"/>
              </a:rPr>
              <a:t>Period </a:t>
            </a:r>
            <a:r>
              <a:rPr lang="en-GB" dirty="0">
                <a:latin typeface="+mj-lt"/>
              </a:rPr>
              <a:t>2016</a:t>
            </a:r>
            <a:endParaRPr lang="zh-TW" altLang="en-US" dirty="0">
              <a:latin typeface="+mj-lt"/>
            </a:endParaRPr>
          </a:p>
          <a:p>
            <a:pPr marL="0" indent="0" algn="just">
              <a:buNone/>
            </a:pPr>
            <a:r>
              <a:rPr lang="en-GB" dirty="0" smtClean="0">
                <a:latin typeface="+mj-lt"/>
              </a:rPr>
              <a:t>	4</a:t>
            </a:r>
            <a:r>
              <a:rPr lang="en-GB" baseline="30000" dirty="0" smtClean="0">
                <a:latin typeface="+mj-lt"/>
              </a:rPr>
              <a:t>th</a:t>
            </a:r>
            <a:r>
              <a:rPr lang="en-GB" dirty="0" smtClean="0">
                <a:latin typeface="+mj-lt"/>
              </a:rPr>
              <a:t> </a:t>
            </a:r>
            <a:r>
              <a:rPr lang="en-GB" dirty="0" err="1" smtClean="0">
                <a:latin typeface="+mj-lt"/>
              </a:rPr>
              <a:t>time:Prohibited</a:t>
            </a:r>
            <a:r>
              <a:rPr lang="en-GB" dirty="0" smtClean="0">
                <a:latin typeface="+mj-lt"/>
              </a:rPr>
              <a:t> </a:t>
            </a:r>
            <a:r>
              <a:rPr lang="en-GB" dirty="0">
                <a:latin typeface="+mj-lt"/>
              </a:rPr>
              <a:t>from participation in Promotion Period 2017</a:t>
            </a:r>
            <a:endParaRPr lang="zh-TW" altLang="en-US" dirty="0">
              <a:latin typeface="+mj-lt"/>
            </a:endParaRPr>
          </a:p>
          <a:p>
            <a:pPr algn="just"/>
            <a:r>
              <a:rPr lang="en-GB" dirty="0">
                <a:latin typeface="+mj-lt"/>
              </a:rPr>
              <a:t> </a:t>
            </a:r>
            <a:endParaRPr lang="zh-TW" altLang="en-US" dirty="0">
              <a:latin typeface="+mj-lt"/>
            </a:endParaRPr>
          </a:p>
        </p:txBody>
      </p:sp>
    </p:spTree>
    <p:extLst>
      <p:ext uri="{BB962C8B-B14F-4D97-AF65-F5344CB8AC3E}">
        <p14:creationId xmlns:p14="http://schemas.microsoft.com/office/powerpoint/2010/main" val="2106408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Understanding</a:t>
            </a:r>
            <a:endParaRPr lang="en-US" dirty="0"/>
          </a:p>
        </p:txBody>
      </p:sp>
      <p:sp>
        <p:nvSpPr>
          <p:cNvPr id="3" name="Content Placeholder 2"/>
          <p:cNvSpPr>
            <a:spLocks noGrp="1"/>
          </p:cNvSpPr>
          <p:nvPr>
            <p:ph idx="1"/>
          </p:nvPr>
        </p:nvSpPr>
        <p:spPr>
          <a:xfrm>
            <a:off x="1241271" y="1940327"/>
            <a:ext cx="10163329" cy="3892914"/>
          </a:xfrm>
        </p:spPr>
        <p:txBody>
          <a:bodyPr>
            <a:normAutofit/>
          </a:bodyPr>
          <a:lstStyle/>
          <a:p>
            <a:pPr lvl="0"/>
            <a:r>
              <a:rPr lang="en-GB" dirty="0">
                <a:latin typeface="+mj-lt"/>
              </a:rPr>
              <a:t>The following penalties shall be given to nominated cabinet(s) on an accumulative basis for any </a:t>
            </a:r>
            <a:r>
              <a:rPr lang="en-HK" dirty="0">
                <a:latin typeface="+mj-lt"/>
              </a:rPr>
              <a:t>serious and repeated violations of this regulation </a:t>
            </a:r>
            <a:r>
              <a:rPr lang="en-GB" dirty="0">
                <a:latin typeface="+mj-lt"/>
              </a:rPr>
              <a:t>or failures to follow instructions given by authorised persons-in-charge:</a:t>
            </a:r>
            <a:endParaRPr lang="zh-TW" altLang="en-US" dirty="0">
              <a:latin typeface="+mj-lt"/>
            </a:endParaRPr>
          </a:p>
          <a:p>
            <a:r>
              <a:rPr lang="en-HK" dirty="0">
                <a:latin typeface="+mj-lt"/>
              </a:rPr>
              <a:t> </a:t>
            </a:r>
            <a:endParaRPr lang="zh-TW" altLang="en-US" dirty="0">
              <a:latin typeface="+mj-lt"/>
            </a:endParaRPr>
          </a:p>
          <a:p>
            <a:r>
              <a:rPr lang="en-HK" dirty="0">
                <a:latin typeface="+mj-lt"/>
              </a:rPr>
              <a:t>1</a:t>
            </a:r>
            <a:r>
              <a:rPr lang="en-HK" baseline="30000" dirty="0">
                <a:latin typeface="+mj-lt"/>
              </a:rPr>
              <a:t>st</a:t>
            </a:r>
            <a:r>
              <a:rPr lang="en-HK" dirty="0">
                <a:latin typeface="+mj-lt"/>
              </a:rPr>
              <a:t> time: 	</a:t>
            </a:r>
            <a:r>
              <a:rPr lang="en-HK" dirty="0" smtClean="0">
                <a:latin typeface="+mj-lt"/>
              </a:rPr>
              <a:t>Verbal </a:t>
            </a:r>
            <a:r>
              <a:rPr lang="en-HK" dirty="0">
                <a:latin typeface="+mj-lt"/>
              </a:rPr>
              <a:t>warning with record</a:t>
            </a:r>
            <a:endParaRPr lang="zh-TW" altLang="en-US" dirty="0">
              <a:latin typeface="+mj-lt"/>
            </a:endParaRPr>
          </a:p>
          <a:p>
            <a:r>
              <a:rPr lang="en-HK" dirty="0">
                <a:latin typeface="+mj-lt"/>
              </a:rPr>
              <a:t>2</a:t>
            </a:r>
            <a:r>
              <a:rPr lang="en-HK" baseline="30000" dirty="0">
                <a:latin typeface="+mj-lt"/>
              </a:rPr>
              <a:t>nd</a:t>
            </a:r>
            <a:r>
              <a:rPr lang="en-HK" dirty="0">
                <a:latin typeface="+mj-lt"/>
              </a:rPr>
              <a:t> time: 	</a:t>
            </a:r>
            <a:r>
              <a:rPr lang="en-HK" dirty="0" smtClean="0">
                <a:latin typeface="+mj-lt"/>
              </a:rPr>
              <a:t>Prohibited </a:t>
            </a:r>
            <a:r>
              <a:rPr lang="en-HK" dirty="0">
                <a:latin typeface="+mj-lt"/>
              </a:rPr>
              <a:t>from promotion activities on the following promotion day</a:t>
            </a:r>
            <a:endParaRPr lang="zh-TW" altLang="en-US" dirty="0">
              <a:latin typeface="+mj-lt"/>
            </a:endParaRPr>
          </a:p>
          <a:p>
            <a:r>
              <a:rPr lang="en-GB" dirty="0">
                <a:latin typeface="+mj-lt"/>
              </a:rPr>
              <a:t>3</a:t>
            </a:r>
            <a:r>
              <a:rPr lang="en-GB" baseline="30000" dirty="0">
                <a:latin typeface="+mj-lt"/>
              </a:rPr>
              <a:t>rd</a:t>
            </a:r>
            <a:r>
              <a:rPr lang="en-GB" dirty="0">
                <a:latin typeface="+mj-lt"/>
              </a:rPr>
              <a:t> time: 	Prohibited from all promotion activities for the rest of Promotion Period 2016</a:t>
            </a:r>
            <a:endParaRPr lang="zh-TW" altLang="en-US" dirty="0">
              <a:latin typeface="+mj-lt"/>
            </a:endParaRPr>
          </a:p>
          <a:p>
            <a:r>
              <a:rPr lang="en-GB" dirty="0">
                <a:latin typeface="+mj-lt"/>
              </a:rPr>
              <a:t>4</a:t>
            </a:r>
            <a:r>
              <a:rPr lang="en-GB" baseline="30000" dirty="0">
                <a:latin typeface="+mj-lt"/>
              </a:rPr>
              <a:t>th</a:t>
            </a:r>
            <a:r>
              <a:rPr lang="en-GB" dirty="0">
                <a:latin typeface="+mj-lt"/>
              </a:rPr>
              <a:t> time:	Suspension of booking rights from three to six months as deemed appropriate</a:t>
            </a:r>
            <a:endParaRPr lang="zh-TW" altLang="en-US" dirty="0">
              <a:latin typeface="+mj-lt"/>
            </a:endParaRPr>
          </a:p>
        </p:txBody>
      </p:sp>
    </p:spTree>
    <p:extLst>
      <p:ext uri="{BB962C8B-B14F-4D97-AF65-F5344CB8AC3E}">
        <p14:creationId xmlns:p14="http://schemas.microsoft.com/office/powerpoint/2010/main" val="51536768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8770</TotalTime>
  <Words>265</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新細明體</vt:lpstr>
      <vt:lpstr>Calibri</vt:lpstr>
      <vt:lpstr>Calibri Light</vt:lpstr>
      <vt:lpstr>Courier New</vt:lpstr>
      <vt:lpstr>Retrospect</vt:lpstr>
      <vt:lpstr>6th Society Meeting</vt:lpstr>
      <vt:lpstr>PowerPoint Presentation</vt:lpstr>
      <vt:lpstr>Counters &amp; Big Decorations</vt:lpstr>
      <vt:lpstr>CNY Arrangement</vt:lpstr>
      <vt:lpstr>CNY Arrangement</vt:lpstr>
      <vt:lpstr>Chanting</vt:lpstr>
      <vt:lpstr>Statement of Understanding</vt:lpstr>
      <vt:lpstr>Statement of Understanding</vt:lpstr>
      <vt:lpstr>Statement of Understanding</vt:lpstr>
      <vt:lpstr>Contact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Society Meeting</dc:title>
  <dc:creator>Gloria CHIU</dc:creator>
  <cp:lastModifiedBy>HO Cheng Kiu</cp:lastModifiedBy>
  <cp:revision>57</cp:revision>
  <dcterms:created xsi:type="dcterms:W3CDTF">2015-12-24T05:43:35Z</dcterms:created>
  <dcterms:modified xsi:type="dcterms:W3CDTF">2016-02-05T08:08:57Z</dcterms:modified>
</cp:coreProperties>
</file>