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75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 snapToGrid="0" snapToObjects="1">
      <p:cViewPr varScale="1">
        <p:scale>
          <a:sx n="121" d="100"/>
          <a:sy n="121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12/27/16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00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airisliu@ust.hk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XXXnomcab@hkustsu.hk" TargetMode="External"/><Relationship Id="rId3" Type="http://schemas.openxmlformats.org/officeDocument/2006/relationships/hyperlink" Target="mailto:su_union@connect.ust.hk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c@hkustsu.hk" TargetMode="External"/><Relationship Id="rId4" Type="http://schemas.openxmlformats.org/officeDocument/2006/relationships/hyperlink" Target="mailto:jasminehwh@hkustsu.hk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u_union@connect.ust.h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The 3</a:t>
            </a:r>
            <a:r>
              <a:rPr lang="en-US" sz="5400" baseline="30000" dirty="0" smtClean="0"/>
              <a:t>rd</a:t>
            </a:r>
            <a:r>
              <a:rPr lang="en-US" sz="5400" dirty="0" smtClean="0"/>
              <a:t> Affiliated Societies Meeting</a:t>
            </a:r>
            <a:br>
              <a:rPr lang="en-US" sz="5400" dirty="0" smtClean="0"/>
            </a:br>
            <a:r>
              <a:rPr lang="en-US" sz="5400" dirty="0" smtClean="0"/>
              <a:t>HKUSTSU, 2016-2017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smtClean="0"/>
              <a:t>28 December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3600" dirty="0"/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ONLY </a:t>
            </a:r>
            <a:r>
              <a:rPr lang="en-US" sz="3600" dirty="0" smtClean="0">
                <a:solidFill>
                  <a:srgbClr val="C00000"/>
                </a:solidFill>
              </a:rPr>
              <a:t>cardboard(</a:t>
            </a:r>
            <a:r>
              <a:rPr lang="zh-TW" altLang="en-US" sz="3600" dirty="0" smtClean="0">
                <a:solidFill>
                  <a:srgbClr val="C00000"/>
                </a:solidFill>
              </a:rPr>
              <a:t>紙皮</a:t>
            </a:r>
            <a:r>
              <a:rPr lang="en-US" altLang="zh-TW" sz="3600" dirty="0" smtClean="0">
                <a:solidFill>
                  <a:srgbClr val="C00000"/>
                </a:solidFill>
              </a:rPr>
              <a:t>)</a:t>
            </a:r>
            <a:r>
              <a:rPr lang="en-US" sz="3600" dirty="0" smtClean="0">
                <a:solidFill>
                  <a:schemeClr val="tx1"/>
                </a:solidFill>
              </a:rPr>
              <a:t> and </a:t>
            </a:r>
            <a:r>
              <a:rPr lang="en-US" sz="3600" dirty="0" smtClean="0">
                <a:solidFill>
                  <a:srgbClr val="C00000"/>
                </a:solidFill>
              </a:rPr>
              <a:t>foam board(</a:t>
            </a:r>
            <a:r>
              <a:rPr lang="zh-TW" altLang="en-US" sz="3600" dirty="0" smtClean="0">
                <a:solidFill>
                  <a:srgbClr val="C00000"/>
                </a:solidFill>
              </a:rPr>
              <a:t>珍珠板</a:t>
            </a:r>
            <a:r>
              <a:rPr lang="en-US" altLang="zh-TW" sz="3600" dirty="0" smtClean="0">
                <a:solidFill>
                  <a:srgbClr val="C00000"/>
                </a:solidFill>
              </a:rPr>
              <a:t>)</a:t>
            </a:r>
            <a:r>
              <a:rPr lang="en-US" sz="3600" dirty="0" smtClean="0">
                <a:solidFill>
                  <a:srgbClr val="C00000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are allowed to be collected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Other products (e.g. sponsors) are NOT allowed to be collected to avoid misunderstandings, even with the agreement of exhibitors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Remember to look for transportation in advance to move the materials out from Victoria Park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0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 (</a:t>
            </a:r>
            <a:r>
              <a:rPr lang="en-US" dirty="0" err="1" smtClean="0"/>
              <a:t>con’d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 Materials are only allowed to be moved out within the time period, i.e. before 3:00pm, 5:00pm and 6:00pm</a:t>
            </a:r>
          </a:p>
          <a:p>
            <a:pPr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 The earliest time of collection is 12:00pm</a:t>
            </a:r>
          </a:p>
          <a:p>
            <a:pPr>
              <a:buFont typeface="Arial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 Remember to bring your society’s chop for registration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9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91706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Arrangement of Promotion Period 2017 (All details are under discussion with SAO and FMO)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34920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600" dirty="0" smtClean="0"/>
              <a:t>  Aim: Provide an opportunity for nominated cabinets to promote themselves</a:t>
            </a:r>
          </a:p>
          <a:p>
            <a:pPr>
              <a:buFont typeface="Arial" charset="0"/>
              <a:buChar char="•"/>
            </a:pPr>
            <a:r>
              <a:rPr lang="en-US" sz="3600" dirty="0"/>
              <a:t> </a:t>
            </a:r>
            <a:r>
              <a:rPr lang="en-US" sz="3600" dirty="0" smtClean="0"/>
              <a:t> Duration: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– 21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February, 2017 (15 days)</a:t>
            </a:r>
          </a:p>
          <a:p>
            <a:pPr>
              <a:buFont typeface="Arial" charset="0"/>
              <a:buChar char="•"/>
            </a:pPr>
            <a:r>
              <a:rPr lang="en-US" sz="3600" dirty="0"/>
              <a:t>  </a:t>
            </a:r>
            <a:r>
              <a:rPr lang="en-US" sz="3600" dirty="0" smtClean="0"/>
              <a:t>Polling: 22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– 24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February, 2017 (3 days)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31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887" y="181499"/>
            <a:ext cx="3429000" cy="34290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3610499"/>
            <a:ext cx="10058400" cy="27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5624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 smtClean="0"/>
              <a:t>Horizontal setting </a:t>
            </a:r>
            <a:r>
              <a:rPr lang="zh-TW" altLang="en-US" sz="2800" dirty="0" smtClean="0"/>
              <a:t>橫排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en-US" sz="2800" dirty="0" smtClean="0"/>
              <a:t>Allocation method: </a:t>
            </a:r>
          </a:p>
          <a:p>
            <a:pPr marL="0" indent="0">
              <a:buNone/>
            </a:pPr>
            <a:r>
              <a:rPr lang="en-US" sz="2800" dirty="0" smtClean="0"/>
              <a:t>-Auction/Competitive bidding</a:t>
            </a:r>
          </a:p>
          <a:p>
            <a:pPr marL="0" indent="0">
              <a:buNone/>
            </a:pPr>
            <a:r>
              <a:rPr lang="en-US" sz="2800" dirty="0" smtClean="0"/>
              <a:t>-All nominated cabinets who wish to participate in </a:t>
            </a:r>
            <a:r>
              <a:rPr lang="en-US" sz="2800" dirty="0" err="1" smtClean="0"/>
              <a:t>ProP</a:t>
            </a:r>
            <a:r>
              <a:rPr lang="en-US" sz="2800" dirty="0" smtClean="0"/>
              <a:t> 2017 are eligible to participate in the auction</a:t>
            </a:r>
          </a:p>
          <a:p>
            <a:pPr marL="0" indent="0">
              <a:buNone/>
            </a:pPr>
            <a:r>
              <a:rPr lang="en-US" sz="2800" dirty="0" smtClean="0"/>
              <a:t>-No cash payments need to be paid once the transaction is deal </a:t>
            </a:r>
          </a:p>
          <a:p>
            <a:pPr marL="0" indent="0">
              <a:buNone/>
            </a:pPr>
            <a:r>
              <a:rPr lang="en-US" sz="2800" dirty="0" smtClean="0"/>
              <a:t>-Societies are required to sign an agreement with society’s chop</a:t>
            </a:r>
          </a:p>
          <a:p>
            <a:pPr marL="0" indent="0">
              <a:buNone/>
            </a:pPr>
            <a:r>
              <a:rPr lang="en-US" sz="2800" dirty="0" smtClean="0"/>
              <a:t>-Payments have to be paid if violations in rules and regulations throughout the whole Promotion Period, or else no payment is needed</a:t>
            </a:r>
          </a:p>
          <a:p>
            <a:pPr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091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(</a:t>
            </a:r>
            <a:r>
              <a:rPr lang="en-US" dirty="0" err="1" smtClean="0"/>
              <a:t>con’d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sz="2600" dirty="0"/>
              <a:t>Societies are required to sign an agreement with society’s chop</a:t>
            </a:r>
          </a:p>
          <a:p>
            <a:pPr marL="0" indent="0">
              <a:buNone/>
            </a:pPr>
            <a:r>
              <a:rPr lang="en-US" sz="2600" dirty="0"/>
              <a:t>-Payments have to be paid if violations in rules and regulations throughout the whole Promotion Period, or else no payment is </a:t>
            </a:r>
            <a:r>
              <a:rPr lang="en-US" sz="2600" dirty="0" smtClean="0"/>
              <a:t>needed</a:t>
            </a:r>
          </a:p>
          <a:p>
            <a:pPr marL="0" indent="0">
              <a:buNone/>
            </a:pPr>
            <a:r>
              <a:rPr lang="en-US" sz="2600" dirty="0" smtClean="0"/>
              <a:t>-The auction will determine the ONE counter arrangement for the whole Promotion Period, i.e. no change in counters is needed</a:t>
            </a:r>
            <a:endParaRPr lang="en-US" sz="2600" dirty="0"/>
          </a:p>
          <a:p>
            <a:pPr>
              <a:buFont typeface="Arial" charset="0"/>
              <a:buChar char="•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6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Decorations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Allocation method:</a:t>
            </a:r>
          </a:p>
          <a:p>
            <a:r>
              <a:rPr lang="en-US" sz="2600" dirty="0" smtClean="0"/>
              <a:t>Draw lots with swapping</a:t>
            </a:r>
          </a:p>
          <a:p>
            <a:endParaRPr lang="en-US" sz="2600" dirty="0"/>
          </a:p>
          <a:p>
            <a:r>
              <a:rPr lang="en-US" sz="2600" dirty="0" smtClean="0"/>
              <a:t>Height: To be discussed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98541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Allocation method:</a:t>
            </a:r>
          </a:p>
          <a:p>
            <a:r>
              <a:rPr lang="en-US" sz="2600" dirty="0"/>
              <a:t>Draw lots with </a:t>
            </a:r>
            <a:r>
              <a:rPr lang="en-US" sz="2600" dirty="0" smtClean="0"/>
              <a:t>swapping</a:t>
            </a:r>
          </a:p>
          <a:p>
            <a:endParaRPr lang="en-US" sz="2600" dirty="0"/>
          </a:p>
          <a:p>
            <a:r>
              <a:rPr lang="en-US" sz="2600" dirty="0" smtClean="0"/>
              <a:t>More banner spaces will be added in Promotion Period 2017 in 4/F, more details will be provided in the short future</a:t>
            </a:r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6628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One session: Every day 1:00pm-2:00pm </a:t>
            </a:r>
          </a:p>
          <a:p>
            <a:r>
              <a:rPr lang="en-US" sz="2600" dirty="0" smtClean="0"/>
              <a:t>Venue: Piazza</a:t>
            </a:r>
          </a:p>
          <a:p>
            <a:r>
              <a:rPr lang="en-US" sz="2600" dirty="0" smtClean="0"/>
              <a:t>Exact location of chanting will be announced later after measurement and discussion with SAO and FMO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20344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for 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Deadline: </a:t>
            </a:r>
            <a:r>
              <a:rPr lang="en-US" sz="2600" dirty="0" smtClean="0">
                <a:solidFill>
                  <a:srgbClr val="C00000"/>
                </a:solidFill>
              </a:rPr>
              <a:t>9</a:t>
            </a:r>
            <a:r>
              <a:rPr lang="en-US" sz="2600" baseline="30000" dirty="0" smtClean="0">
                <a:solidFill>
                  <a:srgbClr val="C00000"/>
                </a:solidFill>
              </a:rPr>
              <a:t>th</a:t>
            </a:r>
            <a:r>
              <a:rPr lang="en-US" sz="2600" dirty="0" smtClean="0">
                <a:solidFill>
                  <a:srgbClr val="C00000"/>
                </a:solidFill>
              </a:rPr>
              <a:t> January, 2017 (Monday) 5:00pm</a:t>
            </a:r>
          </a:p>
          <a:p>
            <a:r>
              <a:rPr lang="en-US" sz="2600" dirty="0" smtClean="0"/>
              <a:t>BOTH online google form and hard copy to LG5 SU office (Miss Flora Tang) are required to be submitted in order to make a valid application</a:t>
            </a:r>
          </a:p>
          <a:p>
            <a:r>
              <a:rPr lang="en-US" sz="2600" dirty="0" smtClean="0"/>
              <a:t>Email with the required links and documents will be sent out after today’s society meeting</a:t>
            </a:r>
          </a:p>
        </p:txBody>
      </p:sp>
    </p:spTree>
    <p:extLst>
      <p:ext uri="{BB962C8B-B14F-4D97-AF65-F5344CB8AC3E}">
        <p14:creationId xmlns:p14="http://schemas.microsoft.com/office/powerpoint/2010/main" val="53561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/>
              <a:t>Introduction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/>
              <a:t>Briefing on collection of materials on the last day of </a:t>
            </a:r>
            <a:r>
              <a:rPr lang="en-US" sz="3200" dirty="0"/>
              <a:t>Hong Kong Brands and Products </a:t>
            </a:r>
            <a:r>
              <a:rPr lang="en-US" sz="3200" dirty="0" smtClean="0"/>
              <a:t>Expo 2016 (2 Jan 2017)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/>
              <a:t>Arrangement of Promotion Period 2017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r>
              <a:rPr lang="en-US" sz="3200" dirty="0" smtClean="0"/>
              <a:t>Q&amp;A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Temporary Storage </a:t>
            </a:r>
            <a:r>
              <a:rPr lang="en-US" dirty="0"/>
              <a:t>and Preparation </a:t>
            </a:r>
            <a:r>
              <a:rPr lang="en-US" dirty="0" smtClean="0"/>
              <a:t>Space for nominated cabinets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Duration: 4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-26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January, 2017</a:t>
            </a:r>
          </a:p>
          <a:p>
            <a:r>
              <a:rPr lang="en-US" sz="2600" dirty="0" smtClean="0"/>
              <a:t>Common Room 5+6, Common Room 4, Common Room 7, Area outside LG5 Student Amenities</a:t>
            </a:r>
          </a:p>
          <a:p>
            <a:r>
              <a:rPr lang="en-US" sz="2600" dirty="0"/>
              <a:t>S</a:t>
            </a:r>
            <a:r>
              <a:rPr lang="en-US" sz="2600" dirty="0" smtClean="0"/>
              <a:t>end an email to </a:t>
            </a:r>
            <a:r>
              <a:rPr lang="en-US" sz="2600" dirty="0" smtClean="0">
                <a:hlinkClick r:id="rId2"/>
              </a:rPr>
              <a:t>sairisliu@ust.hk</a:t>
            </a:r>
            <a:r>
              <a:rPr lang="en-US" sz="2600" dirty="0" smtClean="0"/>
              <a:t> for application of spaces on or before 29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December, 2016</a:t>
            </a:r>
          </a:p>
          <a:p>
            <a:r>
              <a:rPr lang="en-US" sz="2600" dirty="0" smtClean="0"/>
              <a:t>Please refer to the email forwarded to you on 23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December, 2016 for more details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90167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 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According to the Constitution of HKUST Students’ </a:t>
            </a:r>
            <a:r>
              <a:rPr lang="en-US" sz="2600" dirty="0">
                <a:solidFill>
                  <a:schemeClr val="tx1"/>
                </a:solidFill>
              </a:rPr>
              <a:t>Union Article 16.2, </a:t>
            </a:r>
            <a:endParaRPr lang="en-US" sz="2600" dirty="0" smtClean="0">
              <a:solidFill>
                <a:schemeClr val="tx1"/>
              </a:solidFill>
            </a:endParaRPr>
          </a:p>
          <a:p>
            <a:r>
              <a:rPr lang="en-US" sz="2600" dirty="0" smtClean="0">
                <a:solidFill>
                  <a:srgbClr val="C00000"/>
                </a:solidFill>
              </a:rPr>
              <a:t>‘</a:t>
            </a:r>
            <a:r>
              <a:rPr lang="en-US" sz="2600" dirty="0">
                <a:solidFill>
                  <a:srgbClr val="C00000"/>
                </a:solidFill>
              </a:rPr>
              <a:t>Only Full Members of the Students’ Union shall be eligible for being Full Members or </a:t>
            </a:r>
            <a:r>
              <a:rPr lang="en-US" sz="2600" dirty="0" smtClean="0">
                <a:solidFill>
                  <a:srgbClr val="C00000"/>
                </a:solidFill>
              </a:rPr>
              <a:t>office bearers </a:t>
            </a:r>
            <a:r>
              <a:rPr lang="en-US" sz="2600" dirty="0">
                <a:solidFill>
                  <a:srgbClr val="C00000"/>
                </a:solidFill>
              </a:rPr>
              <a:t>of affiliated </a:t>
            </a:r>
            <a:r>
              <a:rPr lang="en-US" sz="2600" dirty="0" smtClean="0">
                <a:solidFill>
                  <a:srgbClr val="C00000"/>
                </a:solidFill>
              </a:rPr>
              <a:t>societies.’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Please refer to the following procedures if members of nominated cabinets members are NOT YET a full member of Students’ Union: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2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737"/>
            <a:ext cx="11089110" cy="58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9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156" y="367863"/>
            <a:ext cx="9817195" cy="55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65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507" y="286603"/>
            <a:ext cx="6149270" cy="55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36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Official email accounts for nominated cabinets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Should have received an email sent by HKUST Students’ Union about official email accounts for nominated cabinets on 6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December, 2016</a:t>
            </a:r>
          </a:p>
          <a:p>
            <a:r>
              <a:rPr lang="en-US" sz="2600" dirty="0" smtClean="0"/>
              <a:t>Format: </a:t>
            </a:r>
            <a:r>
              <a:rPr lang="en-US" sz="2600" dirty="0" smtClean="0">
                <a:solidFill>
                  <a:srgbClr val="C00000"/>
                </a:solidFill>
                <a:hlinkClick r:id="rId2"/>
              </a:rPr>
              <a:t>XXXnomcab@hkustsu.hk</a:t>
            </a:r>
            <a:endParaRPr lang="en-US" sz="2600" dirty="0" smtClean="0">
              <a:solidFill>
                <a:srgbClr val="C00000"/>
              </a:solidFill>
            </a:endParaRPr>
          </a:p>
          <a:p>
            <a:r>
              <a:rPr lang="en-US" sz="2600" dirty="0" smtClean="0">
                <a:solidFill>
                  <a:srgbClr val="C00000"/>
                </a:solidFill>
              </a:rPr>
              <a:t>ALL communications between nominated cabinets and SU MUST be made through this official email account (including general enquiries, swapping of assignments, etc.) </a:t>
            </a:r>
          </a:p>
          <a:p>
            <a:r>
              <a:rPr lang="en-US" sz="2600" dirty="0" smtClean="0">
                <a:solidFill>
                  <a:srgbClr val="C00000"/>
                </a:solidFill>
              </a:rPr>
              <a:t>Emails written from other non-official accounts WILL NOT be replied by us</a:t>
            </a:r>
          </a:p>
          <a:p>
            <a:r>
              <a:rPr lang="en-US" sz="2600" dirty="0" smtClean="0">
                <a:solidFill>
                  <a:srgbClr val="C00000"/>
                </a:solidFill>
              </a:rPr>
              <a:t>Election Board please pass the email account to your nominated cabinets before 1</a:t>
            </a:r>
            <a:r>
              <a:rPr lang="en-US" sz="2600" baseline="30000" dirty="0" smtClean="0">
                <a:solidFill>
                  <a:srgbClr val="C00000"/>
                </a:solidFill>
              </a:rPr>
              <a:t>st</a:t>
            </a:r>
            <a:r>
              <a:rPr lang="en-US" sz="2600" dirty="0" smtClean="0">
                <a:solidFill>
                  <a:srgbClr val="C00000"/>
                </a:solidFill>
              </a:rPr>
              <a:t> January 2017</a:t>
            </a:r>
          </a:p>
          <a:p>
            <a:r>
              <a:rPr lang="en-US" sz="2600" dirty="0" smtClean="0">
                <a:solidFill>
                  <a:srgbClr val="C00000"/>
                </a:solidFill>
              </a:rPr>
              <a:t>Please send an email to </a:t>
            </a:r>
            <a:r>
              <a:rPr lang="en-US" sz="2600" dirty="0" smtClean="0">
                <a:solidFill>
                  <a:srgbClr val="C00000"/>
                </a:solidFill>
                <a:hlinkClick r:id="rId3"/>
              </a:rPr>
              <a:t>su_union@connect.ust.hk</a:t>
            </a:r>
            <a:r>
              <a:rPr lang="en-US" sz="2600" dirty="0" smtClean="0">
                <a:solidFill>
                  <a:srgbClr val="C00000"/>
                </a:solidFill>
              </a:rPr>
              <a:t> for request of resetting password</a:t>
            </a:r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60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5201" y="2785242"/>
            <a:ext cx="34213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Q&amp;A</a:t>
            </a:r>
            <a:endParaRPr lang="en-U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67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General enquiries: 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su_union@connect.ust.hk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Office hours: LG5313 Miss Flora Tang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KC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Vice-President (Internal)</a:t>
            </a:r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3"/>
              </a:rPr>
              <a:t>kc@hkustsu.hk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Tel: 65013322	</a:t>
            </a:r>
          </a:p>
          <a:p>
            <a:pPr marL="0" indent="0">
              <a:buNone/>
            </a:pPr>
            <a:r>
              <a:rPr lang="en-US" b="1" dirty="0"/>
              <a:t>Jasmine </a:t>
            </a:r>
          </a:p>
          <a:p>
            <a:pPr marL="0" indent="0">
              <a:buNone/>
            </a:pPr>
            <a:r>
              <a:rPr lang="en-US" dirty="0"/>
              <a:t>Internal Secretary</a:t>
            </a:r>
          </a:p>
          <a:p>
            <a:pPr marL="0" indent="0">
              <a:buNone/>
            </a:pPr>
            <a:r>
              <a:rPr lang="en-US" dirty="0"/>
              <a:t>Email: </a:t>
            </a:r>
            <a:r>
              <a:rPr lang="en-US" dirty="0">
                <a:hlinkClick r:id="rId4"/>
              </a:rPr>
              <a:t>jasminehwh@hkustsu.hk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Tel: 94067124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706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CHEUNG Wing Hong Kelvin (KC)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Vice-President (Internal</a:t>
            </a:r>
            <a:r>
              <a:rPr lang="en-US" dirty="0" smtClean="0"/>
              <a:t>), Executive Committee, HKUSTSU, 24</a:t>
            </a:r>
            <a:r>
              <a:rPr lang="en-US" baseline="30000" dirty="0" smtClean="0"/>
              <a:t>th</a:t>
            </a:r>
            <a:r>
              <a:rPr lang="en-US" dirty="0" smtClean="0"/>
              <a:t> Session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ITSC: </a:t>
            </a:r>
            <a:r>
              <a:rPr lang="en-US" dirty="0" err="1" smtClean="0"/>
              <a:t>whcheungah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HO Wing Hang Jasmine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Internal </a:t>
            </a:r>
            <a:r>
              <a:rPr lang="en-US" dirty="0" smtClean="0"/>
              <a:t>Secretary, Executive </a:t>
            </a:r>
            <a:r>
              <a:rPr lang="en-US" dirty="0"/>
              <a:t>Committee, HKUSTSU, 24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Session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ITSC: </a:t>
            </a:r>
            <a:r>
              <a:rPr lang="en-US" dirty="0" err="1" smtClean="0"/>
              <a:t>whhoac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232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18134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Collection of </a:t>
            </a:r>
            <a:r>
              <a:rPr lang="en-US" dirty="0"/>
              <a:t>materials on the last day of Hong Kong Brands and Products Expo </a:t>
            </a:r>
            <a:r>
              <a:rPr lang="en-US" dirty="0" smtClean="0"/>
              <a:t>2016(</a:t>
            </a:r>
            <a:r>
              <a:rPr lang="zh-TW" altLang="en-US" dirty="0" smtClean="0"/>
              <a:t>工展會</a:t>
            </a:r>
            <a:r>
              <a:rPr lang="en-US" altLang="zh-TW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Date: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January, 2017 (Monday)</a:t>
            </a:r>
          </a:p>
          <a:p>
            <a:endParaRPr lang="en-US" sz="3200" dirty="0" smtClean="0"/>
          </a:p>
          <a:p>
            <a:r>
              <a:rPr lang="en-US" sz="3200" dirty="0" smtClean="0"/>
              <a:t>Time: 12:00pm-3:00pm, 2:00pm-5:00pm, 3:00pm-6:00pm</a:t>
            </a:r>
          </a:p>
          <a:p>
            <a:endParaRPr lang="en-US" sz="3200" dirty="0" smtClean="0"/>
          </a:p>
          <a:p>
            <a:r>
              <a:rPr lang="en-US" sz="3200" dirty="0" smtClean="0"/>
              <a:t>Venue: Hong Kong Victoria Park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361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234" y="2753710"/>
            <a:ext cx="10493529" cy="12538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/>
              <a:t>Floor plans of </a:t>
            </a:r>
            <a:r>
              <a:rPr lang="en-US" sz="6600" b="1" dirty="0"/>
              <a:t>Hong Kong Brands and Products Expo 2016</a:t>
            </a:r>
          </a:p>
        </p:txBody>
      </p:sp>
    </p:spTree>
    <p:extLst>
      <p:ext uri="{BB962C8B-B14F-4D97-AF65-F5344CB8AC3E}">
        <p14:creationId xmlns:p14="http://schemas.microsoft.com/office/powerpoint/2010/main" val="191081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7" y="286604"/>
            <a:ext cx="8450561" cy="5949702"/>
          </a:xfrm>
        </p:spPr>
      </p:pic>
    </p:spTree>
    <p:extLst>
      <p:ext uri="{BB962C8B-B14F-4D97-AF65-F5344CB8AC3E}">
        <p14:creationId xmlns:p14="http://schemas.microsoft.com/office/powerpoint/2010/main" val="19422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281" y="286603"/>
            <a:ext cx="4502049" cy="6017079"/>
          </a:xfrm>
        </p:spPr>
      </p:pic>
    </p:spTree>
    <p:extLst>
      <p:ext uri="{BB962C8B-B14F-4D97-AF65-F5344CB8AC3E}">
        <p14:creationId xmlns:p14="http://schemas.microsoft.com/office/powerpoint/2010/main" val="412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733" y="788276"/>
            <a:ext cx="4750404" cy="352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07" y="1965434"/>
            <a:ext cx="6642537" cy="373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9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4392" y="286603"/>
            <a:ext cx="5725122" cy="3220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2600653"/>
            <a:ext cx="5644055" cy="317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13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295</TotalTime>
  <Words>789</Words>
  <Application>Microsoft Macintosh PowerPoint</Application>
  <PresentationFormat>Widescreen</PresentationFormat>
  <Paragraphs>95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新細明體</vt:lpstr>
      <vt:lpstr>Arial</vt:lpstr>
      <vt:lpstr>Retrospect</vt:lpstr>
      <vt:lpstr>The 3rd Affiliated Societies Meeting HKUSTSU, 2016-2017</vt:lpstr>
      <vt:lpstr>Agenda</vt:lpstr>
      <vt:lpstr>Introduction</vt:lpstr>
      <vt:lpstr>Collection of materials on the last day of Hong Kong Brands and Products Expo 2016(工展會)</vt:lpstr>
      <vt:lpstr>Floor plans of Hong Kong Brands and Products Expo 2016</vt:lpstr>
      <vt:lpstr>PowerPoint Presentation</vt:lpstr>
      <vt:lpstr>PowerPoint Presentation</vt:lpstr>
      <vt:lpstr>PowerPoint Presentation</vt:lpstr>
      <vt:lpstr>PowerPoint Presentation</vt:lpstr>
      <vt:lpstr>Reminders</vt:lpstr>
      <vt:lpstr>Reminders (con’d)</vt:lpstr>
      <vt:lpstr>Arrangement of Promotion Period 2017 (All details are under discussion with SAO and FMO)</vt:lpstr>
      <vt:lpstr>PowerPoint Presentation</vt:lpstr>
      <vt:lpstr>Counter</vt:lpstr>
      <vt:lpstr>Counter (con’d)</vt:lpstr>
      <vt:lpstr>Big Decorations</vt:lpstr>
      <vt:lpstr>Banner</vt:lpstr>
      <vt:lpstr>Chanting</vt:lpstr>
      <vt:lpstr>Applications for Assignments</vt:lpstr>
      <vt:lpstr>Temporary Storage and Preparation Space for nominated cabinets</vt:lpstr>
      <vt:lpstr>SU membership</vt:lpstr>
      <vt:lpstr>PowerPoint Presentation</vt:lpstr>
      <vt:lpstr>PowerPoint Presentation</vt:lpstr>
      <vt:lpstr>PowerPoint Presentation</vt:lpstr>
      <vt:lpstr>Official email accounts for nominated cabinets</vt:lpstr>
      <vt:lpstr>PowerPoint Presentation</vt:lpstr>
      <vt:lpstr>Contact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3rd Affiliated Societies Meeting HKUSTSU, 2016-2017</dc:title>
  <dc:creator>Wing Hang Ho</dc:creator>
  <cp:lastModifiedBy>Wing Hang Ho</cp:lastModifiedBy>
  <cp:revision>22</cp:revision>
  <dcterms:created xsi:type="dcterms:W3CDTF">2016-12-27T04:36:08Z</dcterms:created>
  <dcterms:modified xsi:type="dcterms:W3CDTF">2016-12-27T09:31:28Z</dcterms:modified>
</cp:coreProperties>
</file>